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21054"/>
            <a:ext cx="7543800" cy="1524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  <a:prstGeom prst="rect">
            <a:avLst/>
          </a:prstGeo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799"/>
            <a:ext cx="7543800" cy="536689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16/05/14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86134"/>
            <a:ext cx="7543800" cy="2275604"/>
          </a:xfrm>
        </p:spPr>
        <p:txBody>
          <a:bodyPr/>
          <a:lstStyle/>
          <a:p>
            <a:r>
              <a:rPr lang="en-US" sz="5000" dirty="0" smtClean="0"/>
              <a:t>1. </a:t>
            </a:r>
            <a:r>
              <a:rPr lang="en-US" sz="5000" dirty="0" err="1" smtClean="0"/>
              <a:t>Agregatna</a:t>
            </a:r>
            <a:r>
              <a:rPr lang="en-US" sz="5000" dirty="0" smtClean="0"/>
              <a:t> </a:t>
            </a:r>
            <a:r>
              <a:rPr lang="en-US" sz="5000" dirty="0" err="1" smtClean="0"/>
              <a:t>potražnja</a:t>
            </a:r>
            <a:r>
              <a:rPr lang="en-US" sz="5000" dirty="0" smtClean="0"/>
              <a:t>, </a:t>
            </a:r>
            <a:r>
              <a:rPr lang="en-US" sz="5000" dirty="0" err="1" smtClean="0"/>
              <a:t>ponuda</a:t>
            </a:r>
            <a:r>
              <a:rPr lang="en-US" sz="5000" dirty="0" smtClean="0"/>
              <a:t> i </a:t>
            </a:r>
            <a:r>
              <a:rPr lang="en-US" sz="5000" dirty="0" err="1" smtClean="0"/>
              <a:t>makroekonomska</a:t>
            </a:r>
            <a:r>
              <a:rPr lang="en-US" sz="5000" dirty="0" smtClean="0"/>
              <a:t> </a:t>
            </a:r>
            <a:r>
              <a:rPr lang="en-US" sz="5000" dirty="0" err="1" smtClean="0"/>
              <a:t>ravnoteža</a:t>
            </a:r>
            <a:endParaRPr lang="en-US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1529712" y="764806"/>
            <a:ext cx="6133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“We </a:t>
            </a:r>
            <a:r>
              <a:rPr lang="en-US" sz="2400" i="1" dirty="0">
                <a:solidFill>
                  <a:schemeClr val="bg1"/>
                </a:solidFill>
              </a:rPr>
              <a:t>must lay hold of the fact that economic laws are not made by nature. They are made by human beings</a:t>
            </a:r>
            <a:r>
              <a:rPr lang="en-US" sz="2400" i="1" dirty="0" smtClean="0">
                <a:solidFill>
                  <a:schemeClr val="bg1"/>
                </a:solidFill>
              </a:rPr>
              <a:t>.”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Franklin D. Roosevelt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7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b="1" dirty="0" smtClean="0"/>
              <a:t>RESTRIKTIVNA </a:t>
            </a:r>
            <a:r>
              <a:rPr lang="en-US" b="1" dirty="0" err="1" smtClean="0"/>
              <a:t>fiskalna</a:t>
            </a:r>
            <a:r>
              <a:rPr lang="en-US" b="1" dirty="0" smtClean="0"/>
              <a:t> </a:t>
            </a:r>
            <a:r>
              <a:rPr lang="en-US" b="1" dirty="0" err="1" smtClean="0"/>
              <a:t>politika</a:t>
            </a:r>
            <a:endParaRPr lang="en-US" b="1" dirty="0" smtClean="0"/>
          </a:p>
          <a:p>
            <a:pPr lvl="1"/>
            <a:r>
              <a:rPr lang="en-US" dirty="0" smtClean="0"/>
              <a:t>Ili pad </a:t>
            </a:r>
            <a:r>
              <a:rPr lang="en-US" dirty="0" err="1" smtClean="0"/>
              <a:t>državnih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narušavanja</a:t>
            </a:r>
            <a:r>
              <a:rPr lang="en-US" dirty="0" smtClean="0"/>
              <a:t> </a:t>
            </a:r>
            <a:r>
              <a:rPr lang="en-US" dirty="0" err="1" smtClean="0"/>
              <a:t>potrošačevog</a:t>
            </a:r>
            <a:r>
              <a:rPr lang="en-US" dirty="0" smtClean="0"/>
              <a:t> </a:t>
            </a:r>
            <a:r>
              <a:rPr lang="en-US" dirty="0" err="1" smtClean="0"/>
              <a:t>blagostanja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se </a:t>
            </a:r>
            <a:r>
              <a:rPr lang="en-US" dirty="0" err="1" smtClean="0"/>
              <a:t>zbog</a:t>
            </a:r>
            <a:r>
              <a:rPr lang="en-US" dirty="0" smtClean="0"/>
              <a:t> toga </a:t>
            </a:r>
            <a:r>
              <a:rPr lang="en-US" dirty="0" err="1" smtClean="0"/>
              <a:t>krivulja</a:t>
            </a:r>
            <a:r>
              <a:rPr lang="en-US" dirty="0" smtClean="0"/>
              <a:t> AD </a:t>
            </a:r>
            <a:r>
              <a:rPr lang="en-US" dirty="0" err="1" smtClean="0"/>
              <a:t>pomiče</a:t>
            </a:r>
            <a:r>
              <a:rPr lang="en-US" dirty="0" smtClean="0"/>
              <a:t> </a:t>
            </a:r>
            <a:r>
              <a:rPr lang="en-US" dirty="0" err="1" smtClean="0"/>
              <a:t>ulijevo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194" y="2536460"/>
            <a:ext cx="59817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0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3893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 err="1" smtClean="0"/>
              <a:t>Politika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deviznog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tečaja</a:t>
            </a:r>
            <a:endParaRPr lang="en-US" sz="2800" b="1" u="sng" dirty="0" smtClean="0"/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200" dirty="0" err="1" smtClean="0"/>
              <a:t>Promjene</a:t>
            </a:r>
            <a:r>
              <a:rPr lang="en-US" sz="2200" dirty="0" smtClean="0"/>
              <a:t> </a:t>
            </a:r>
            <a:r>
              <a:rPr lang="en-US" sz="2200" dirty="0" err="1" smtClean="0"/>
              <a:t>deviznog</a:t>
            </a:r>
            <a:r>
              <a:rPr lang="en-US" sz="2200" dirty="0" smtClean="0"/>
              <a:t> </a:t>
            </a:r>
            <a:r>
              <a:rPr lang="en-US" sz="2200" dirty="0" err="1" smtClean="0"/>
              <a:t>tečaja</a:t>
            </a:r>
            <a:r>
              <a:rPr lang="en-US" sz="2200" dirty="0" smtClean="0"/>
              <a:t> </a:t>
            </a:r>
            <a:r>
              <a:rPr lang="en-US" sz="2200" dirty="0" err="1" smtClean="0"/>
              <a:t>imaju</a:t>
            </a:r>
            <a:r>
              <a:rPr lang="en-US" sz="2200" dirty="0"/>
              <a:t> </a:t>
            </a:r>
            <a:r>
              <a:rPr lang="en-US" sz="2200" dirty="0" err="1" smtClean="0"/>
              <a:t>bitan</a:t>
            </a:r>
            <a:r>
              <a:rPr lang="en-US" sz="2200" dirty="0" smtClean="0"/>
              <a:t> </a:t>
            </a:r>
            <a:r>
              <a:rPr lang="en-US" sz="2200" dirty="0" err="1" smtClean="0"/>
              <a:t>utjecaj</a:t>
            </a:r>
            <a:r>
              <a:rPr lang="en-US" sz="2200" dirty="0" smtClean="0"/>
              <a:t> </a:t>
            </a:r>
            <a:r>
              <a:rPr lang="en-US" sz="2200" dirty="0" err="1" smtClean="0"/>
              <a:t>na</a:t>
            </a:r>
            <a:r>
              <a:rPr lang="en-US" sz="2200" dirty="0" smtClean="0"/>
              <a:t> </a:t>
            </a:r>
            <a:r>
              <a:rPr lang="en-US" sz="2200" dirty="0" err="1" smtClean="0"/>
              <a:t>krivulju</a:t>
            </a:r>
            <a:r>
              <a:rPr lang="en-US" sz="2200" dirty="0" smtClean="0"/>
              <a:t> AD </a:t>
            </a:r>
            <a:r>
              <a:rPr lang="en-US" sz="2200" dirty="0" err="1" smtClean="0"/>
              <a:t>preko</a:t>
            </a:r>
            <a:r>
              <a:rPr lang="en-US" sz="2200" dirty="0" smtClean="0"/>
              <a:t> </a:t>
            </a:r>
            <a:r>
              <a:rPr lang="en-US" sz="2200" dirty="0" err="1" smtClean="0"/>
              <a:t>neto</a:t>
            </a:r>
            <a:r>
              <a:rPr lang="en-US" sz="2200" dirty="0" smtClean="0"/>
              <a:t> </a:t>
            </a:r>
            <a:r>
              <a:rPr lang="en-US" sz="2200" dirty="0" err="1" smtClean="0"/>
              <a:t>izvoza</a:t>
            </a:r>
            <a:r>
              <a:rPr lang="en-US" sz="2200" dirty="0" smtClean="0"/>
              <a:t> NX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 err="1" smtClean="0"/>
              <a:t>Aprecijacija</a:t>
            </a:r>
            <a:r>
              <a:rPr lang="en-US" b="1" dirty="0" smtClean="0"/>
              <a:t> </a:t>
            </a:r>
            <a:r>
              <a:rPr lang="en-US" b="1" dirty="0" err="1" smtClean="0"/>
              <a:t>kune</a:t>
            </a:r>
            <a:endParaRPr lang="en-US" b="1" dirty="0" smtClean="0"/>
          </a:p>
          <a:p>
            <a:pPr lvl="1"/>
            <a:r>
              <a:rPr lang="en-US" u="sng" dirty="0" err="1" smtClean="0"/>
              <a:t>Uvoznici</a:t>
            </a:r>
            <a:r>
              <a:rPr lang="en-US" dirty="0" smtClean="0"/>
              <a:t> </a:t>
            </a:r>
            <a:r>
              <a:rPr lang="en-US" dirty="0" err="1" smtClean="0"/>
              <a:t>inozemnu</a:t>
            </a:r>
            <a:r>
              <a:rPr lang="en-US" dirty="0" smtClean="0"/>
              <a:t> </a:t>
            </a:r>
            <a:r>
              <a:rPr lang="en-US" dirty="0" err="1" smtClean="0"/>
              <a:t>robu</a:t>
            </a:r>
            <a:r>
              <a:rPr lang="en-US" dirty="0" smtClean="0"/>
              <a:t> </a:t>
            </a:r>
            <a:r>
              <a:rPr lang="en-US" dirty="0" err="1" smtClean="0"/>
              <a:t>plaćaju</a:t>
            </a:r>
            <a:r>
              <a:rPr lang="en-US" dirty="0" smtClean="0"/>
              <a:t> u </a:t>
            </a:r>
            <a:r>
              <a:rPr lang="en-US" dirty="0" err="1" smtClean="0"/>
              <a:t>eurima</a:t>
            </a:r>
            <a:endParaRPr lang="en-US" dirty="0" smtClean="0"/>
          </a:p>
          <a:p>
            <a:pPr lvl="1"/>
            <a:r>
              <a:rPr lang="en-US" dirty="0" err="1" smtClean="0"/>
              <a:t>Eure</a:t>
            </a:r>
            <a:r>
              <a:rPr lang="en-US" dirty="0" smtClean="0"/>
              <a:t> </a:t>
            </a:r>
            <a:r>
              <a:rPr lang="en-US" dirty="0" err="1" smtClean="0"/>
              <a:t>kupuju</a:t>
            </a:r>
            <a:r>
              <a:rPr lang="en-US" dirty="0" smtClean="0"/>
              <a:t> </a:t>
            </a:r>
            <a:r>
              <a:rPr lang="en-US" dirty="0" err="1" smtClean="0"/>
              <a:t>kunama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deviznom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endParaRPr lang="en-US" dirty="0" smtClean="0"/>
          </a:p>
          <a:p>
            <a:pPr lvl="1"/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jače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r>
              <a:rPr lang="en-US" dirty="0"/>
              <a:t> </a:t>
            </a:r>
            <a:r>
              <a:rPr lang="en-US" dirty="0" err="1" smtClean="0"/>
              <a:t>morati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ih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da bi </a:t>
            </a:r>
            <a:r>
              <a:rPr lang="en-US" dirty="0" err="1" smtClean="0"/>
              <a:t>dobio</a:t>
            </a:r>
            <a:r>
              <a:rPr lang="en-US" dirty="0" smtClean="0"/>
              <a:t> </a:t>
            </a:r>
            <a:r>
              <a:rPr lang="en-US" dirty="0" err="1" smtClean="0"/>
              <a:t>istu</a:t>
            </a:r>
            <a:r>
              <a:rPr lang="en-US" dirty="0" smtClean="0"/>
              <a:t> </a:t>
            </a:r>
            <a:r>
              <a:rPr lang="en-US" dirty="0" err="1" smtClean="0"/>
              <a:t>svotu</a:t>
            </a:r>
            <a:r>
              <a:rPr lang="en-US" dirty="0" smtClean="0"/>
              <a:t> </a:t>
            </a:r>
            <a:r>
              <a:rPr lang="en-US" dirty="0" err="1" smtClean="0"/>
              <a:t>deviza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uvoz</a:t>
            </a:r>
            <a:r>
              <a:rPr lang="en-US" dirty="0" smtClean="0"/>
              <a:t> </a:t>
            </a:r>
            <a:r>
              <a:rPr lang="en-US" dirty="0" err="1" smtClean="0"/>
              <a:t>postaje</a:t>
            </a:r>
            <a:r>
              <a:rPr lang="en-US" dirty="0" smtClean="0"/>
              <a:t> “</a:t>
            </a:r>
            <a:r>
              <a:rPr lang="en-US" dirty="0" err="1" smtClean="0"/>
              <a:t>jeftiniji</a:t>
            </a:r>
            <a:r>
              <a:rPr lang="en-US" dirty="0" smtClean="0"/>
              <a:t>”</a:t>
            </a:r>
          </a:p>
          <a:p>
            <a:pPr lvl="1"/>
            <a:r>
              <a:rPr lang="en-US" u="sng" dirty="0" err="1" smtClean="0"/>
              <a:t>Izvoznici</a:t>
            </a:r>
            <a:r>
              <a:rPr lang="en-US" dirty="0" smtClean="0"/>
              <a:t> </a:t>
            </a:r>
            <a:r>
              <a:rPr lang="en-US" dirty="0" err="1" smtClean="0"/>
              <a:t>prodaju</a:t>
            </a:r>
            <a:r>
              <a:rPr lang="en-US" dirty="0" smtClean="0"/>
              <a:t> </a:t>
            </a:r>
            <a:r>
              <a:rPr lang="en-US" dirty="0" err="1" smtClean="0"/>
              <a:t>svoju</a:t>
            </a:r>
            <a:r>
              <a:rPr lang="en-US" dirty="0" smtClean="0"/>
              <a:t> </a:t>
            </a:r>
            <a:r>
              <a:rPr lang="en-US" dirty="0" err="1" smtClean="0"/>
              <a:t>robu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stranim</a:t>
            </a:r>
            <a:r>
              <a:rPr lang="en-US" dirty="0" smtClean="0"/>
              <a:t> </a:t>
            </a:r>
            <a:r>
              <a:rPr lang="en-US" dirty="0" err="1" smtClean="0"/>
              <a:t>tržištima</a:t>
            </a:r>
            <a:r>
              <a:rPr lang="en-US" dirty="0" smtClean="0"/>
              <a:t> </a:t>
            </a:r>
            <a:r>
              <a:rPr lang="en-US" dirty="0" err="1" smtClean="0"/>
              <a:t>dobara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dobivaju</a:t>
            </a:r>
            <a:r>
              <a:rPr lang="en-US" dirty="0" smtClean="0"/>
              <a:t> </a:t>
            </a:r>
            <a:r>
              <a:rPr lang="en-US" dirty="0" err="1" smtClean="0"/>
              <a:t>devize</a:t>
            </a:r>
            <a:r>
              <a:rPr lang="en-US" dirty="0" smtClean="0"/>
              <a:t> </a:t>
            </a:r>
            <a:r>
              <a:rPr lang="en-US" dirty="0" err="1" smtClean="0"/>
              <a:t>zauzvrat</a:t>
            </a:r>
            <a:endParaRPr lang="en-US" dirty="0" smtClean="0"/>
          </a:p>
          <a:p>
            <a:pPr lvl="1"/>
            <a:r>
              <a:rPr lang="en-US" dirty="0" err="1" smtClean="0"/>
              <a:t>Iste</a:t>
            </a:r>
            <a:r>
              <a:rPr lang="en-US" dirty="0" smtClean="0"/>
              <a:t> </a:t>
            </a:r>
            <a:r>
              <a:rPr lang="en-US" dirty="0" err="1" smtClean="0"/>
              <a:t>devize</a:t>
            </a:r>
            <a:r>
              <a:rPr lang="en-US" dirty="0" smtClean="0"/>
              <a:t> </a:t>
            </a:r>
            <a:r>
              <a:rPr lang="en-US" dirty="0" err="1" smtClean="0"/>
              <a:t>mijenjaju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kune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deviznom</a:t>
            </a:r>
            <a:r>
              <a:rPr lang="en-US" dirty="0" smtClean="0"/>
              <a:t> </a:t>
            </a:r>
            <a:r>
              <a:rPr lang="en-US" dirty="0" err="1" smtClean="0"/>
              <a:t>tržištu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sada</a:t>
            </a:r>
            <a:r>
              <a:rPr lang="en-US" dirty="0" smtClean="0"/>
              <a:t> </a:t>
            </a:r>
            <a:r>
              <a:rPr lang="en-US" dirty="0" err="1" smtClean="0"/>
              <a:t>dobivaju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kuna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istu</a:t>
            </a:r>
            <a:r>
              <a:rPr lang="en-US" dirty="0" smtClean="0"/>
              <a:t> </a:t>
            </a:r>
            <a:r>
              <a:rPr lang="en-US" dirty="0" err="1" smtClean="0"/>
              <a:t>svotu</a:t>
            </a:r>
            <a:r>
              <a:rPr lang="en-US" dirty="0" smtClean="0"/>
              <a:t> </a:t>
            </a:r>
            <a:r>
              <a:rPr lang="en-US" dirty="0" err="1" smtClean="0"/>
              <a:t>deviza</a:t>
            </a:r>
            <a:r>
              <a:rPr lang="en-US" dirty="0" smtClean="0"/>
              <a:t> </a:t>
            </a:r>
            <a:r>
              <a:rPr lang="en-US" dirty="0" err="1" smtClean="0"/>
              <a:t>nego</a:t>
            </a:r>
            <a:r>
              <a:rPr lang="en-US" dirty="0" smtClean="0"/>
              <a:t> </a:t>
            </a:r>
            <a:r>
              <a:rPr lang="en-US" dirty="0" err="1" smtClean="0"/>
              <a:t>prije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stoga</a:t>
            </a:r>
            <a:r>
              <a:rPr lang="en-US" dirty="0" smtClean="0"/>
              <a:t> </a:t>
            </a:r>
            <a:r>
              <a:rPr lang="en-US" dirty="0" err="1" smtClean="0"/>
              <a:t>izvoz</a:t>
            </a:r>
            <a:r>
              <a:rPr lang="en-US" dirty="0" smtClean="0"/>
              <a:t> </a:t>
            </a:r>
            <a:r>
              <a:rPr lang="en-US" dirty="0" err="1" smtClean="0"/>
              <a:t>postaje</a:t>
            </a:r>
            <a:r>
              <a:rPr lang="en-US" dirty="0" smtClean="0"/>
              <a:t> “</a:t>
            </a:r>
            <a:r>
              <a:rPr lang="en-US" dirty="0" err="1" smtClean="0"/>
              <a:t>skuplji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04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b="1" dirty="0" smtClean="0"/>
              <a:t>Deprecijacija </a:t>
            </a:r>
            <a:r>
              <a:rPr lang="en-US" b="1" dirty="0" err="1" smtClean="0"/>
              <a:t>kune</a:t>
            </a:r>
            <a:endParaRPr lang="en-US" b="1" dirty="0" smtClean="0"/>
          </a:p>
          <a:p>
            <a:pPr marL="457200" indent="-457200">
              <a:buFont typeface="+mj-lt"/>
              <a:buAutoNum type="arabicPeriod" startAt="2"/>
            </a:pPr>
            <a:endParaRPr lang="en-US" sz="1050" b="1" dirty="0" smtClean="0"/>
          </a:p>
          <a:p>
            <a:pPr lvl="1"/>
            <a:r>
              <a:rPr lang="en-US" dirty="0" smtClean="0"/>
              <a:t>Na </a:t>
            </a:r>
            <a:r>
              <a:rPr lang="en-US" dirty="0" err="1" smtClean="0"/>
              <a:t>temelju</a:t>
            </a:r>
            <a:r>
              <a:rPr lang="en-US" dirty="0" smtClean="0"/>
              <a:t> </a:t>
            </a:r>
            <a:r>
              <a:rPr lang="en-US" dirty="0" err="1" smtClean="0"/>
              <a:t>logike</a:t>
            </a:r>
            <a:r>
              <a:rPr lang="en-US" dirty="0" smtClean="0"/>
              <a:t> </a:t>
            </a:r>
            <a:r>
              <a:rPr lang="en-US" dirty="0" err="1" smtClean="0"/>
              <a:t>korištene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i="1" dirty="0" err="1" smtClean="0"/>
              <a:t>aprecijacije</a:t>
            </a:r>
            <a:r>
              <a:rPr lang="en-US" i="1" dirty="0" smtClean="0"/>
              <a:t> </a:t>
            </a:r>
            <a:r>
              <a:rPr lang="en-US" i="1" dirty="0" err="1" smtClean="0"/>
              <a:t>tečaja</a:t>
            </a:r>
            <a:r>
              <a:rPr lang="en-US" dirty="0" smtClean="0"/>
              <a:t> </a:t>
            </a:r>
            <a:r>
              <a:rPr lang="en-US" dirty="0" err="1" smtClean="0"/>
              <a:t>raspišite</a:t>
            </a:r>
            <a:r>
              <a:rPr lang="en-US" dirty="0" smtClean="0"/>
              <a:t> </a:t>
            </a:r>
            <a:r>
              <a:rPr lang="en-US" dirty="0" err="1" smtClean="0"/>
              <a:t>korake</a:t>
            </a:r>
            <a:r>
              <a:rPr lang="en-US" dirty="0" smtClean="0"/>
              <a:t> i </a:t>
            </a:r>
            <a:r>
              <a:rPr lang="en-US" dirty="0" err="1" smtClean="0"/>
              <a:t>ishode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i="1" dirty="0" err="1" smtClean="0"/>
              <a:t>izvoznike</a:t>
            </a:r>
            <a:r>
              <a:rPr lang="en-US" dirty="0" smtClean="0"/>
              <a:t> i </a:t>
            </a:r>
            <a:r>
              <a:rPr lang="en-US" i="1" dirty="0" err="1" smtClean="0"/>
              <a:t>uvoznike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zaključite</a:t>
            </a:r>
            <a:r>
              <a:rPr lang="en-US" dirty="0" smtClean="0"/>
              <a:t> </a:t>
            </a:r>
            <a:r>
              <a:rPr lang="en-US" dirty="0" err="1" smtClean="0"/>
              <a:t>kome</a:t>
            </a:r>
            <a:r>
              <a:rPr lang="en-US" dirty="0" smtClean="0"/>
              <a:t> </a:t>
            </a:r>
            <a:r>
              <a:rPr lang="en-US" dirty="0" err="1" smtClean="0"/>
              <a:t>deprecijacija</a:t>
            </a:r>
            <a:r>
              <a:rPr lang="en-US" dirty="0" smtClean="0"/>
              <a:t> </a:t>
            </a:r>
            <a:r>
              <a:rPr lang="en-US" dirty="0" err="1" smtClean="0"/>
              <a:t>pogoduje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Zaključak</a:t>
            </a:r>
            <a:r>
              <a:rPr lang="en-US" dirty="0" smtClean="0"/>
              <a:t> </a:t>
            </a:r>
            <a:r>
              <a:rPr lang="en-US" dirty="0" err="1" smtClean="0"/>
              <a:t>politike</a:t>
            </a:r>
            <a:r>
              <a:rPr lang="en-US" dirty="0" smtClean="0"/>
              <a:t> </a:t>
            </a:r>
            <a:r>
              <a:rPr lang="en-US" dirty="0" err="1" smtClean="0"/>
              <a:t>deviznog</a:t>
            </a:r>
            <a:r>
              <a:rPr lang="en-US" dirty="0" smtClean="0"/>
              <a:t> </a:t>
            </a:r>
            <a:r>
              <a:rPr lang="en-US" dirty="0" err="1" smtClean="0"/>
              <a:t>tečaja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Rast</a:t>
            </a:r>
            <a:r>
              <a:rPr lang="en-US" dirty="0" smtClean="0"/>
              <a:t> </a:t>
            </a:r>
            <a:r>
              <a:rPr lang="en-US" dirty="0" err="1" smtClean="0"/>
              <a:t>izvoza</a:t>
            </a:r>
            <a:r>
              <a:rPr lang="en-US" dirty="0" smtClean="0"/>
              <a:t> E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pozitivan</a:t>
            </a:r>
            <a:r>
              <a:rPr lang="en-US" dirty="0" smtClean="0"/>
              <a:t> </a:t>
            </a:r>
            <a:r>
              <a:rPr lang="en-US" dirty="0" err="1" smtClean="0"/>
              <a:t>utjecaj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izvoz</a:t>
            </a:r>
            <a:r>
              <a:rPr lang="en-US" dirty="0"/>
              <a:t> </a:t>
            </a:r>
            <a:r>
              <a:rPr lang="en-US" dirty="0" smtClean="0"/>
              <a:t>NX, </a:t>
            </a:r>
            <a:r>
              <a:rPr lang="en-US" dirty="0" err="1" smtClean="0"/>
              <a:t>što</a:t>
            </a:r>
            <a:r>
              <a:rPr lang="en-US" dirty="0" smtClean="0"/>
              <a:t> </a:t>
            </a:r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pomaka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AD </a:t>
            </a:r>
            <a:r>
              <a:rPr lang="en-US" dirty="0" err="1" smtClean="0"/>
              <a:t>udesno</a:t>
            </a:r>
            <a:r>
              <a:rPr lang="en-US" dirty="0" smtClean="0"/>
              <a:t>, i </a:t>
            </a:r>
            <a:r>
              <a:rPr lang="en-US" dirty="0" err="1" smtClean="0"/>
              <a:t>obrnuto</a:t>
            </a:r>
            <a:endParaRPr lang="en-US" dirty="0" smtClean="0"/>
          </a:p>
          <a:p>
            <a:pPr lvl="1"/>
            <a:r>
              <a:rPr lang="en-US" dirty="0" err="1"/>
              <a:t>Rast</a:t>
            </a:r>
            <a:r>
              <a:rPr lang="en-US" dirty="0"/>
              <a:t> </a:t>
            </a:r>
            <a:r>
              <a:rPr lang="en-US" dirty="0" err="1" smtClean="0"/>
              <a:t>uvoza</a:t>
            </a:r>
            <a:r>
              <a:rPr lang="en-US" dirty="0" smtClean="0"/>
              <a:t> U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 smtClean="0"/>
              <a:t>negativan</a:t>
            </a:r>
            <a:r>
              <a:rPr lang="en-US" dirty="0" smtClean="0"/>
              <a:t> </a:t>
            </a:r>
            <a:r>
              <a:rPr lang="en-US" dirty="0" err="1" smtClean="0"/>
              <a:t>utjecaj</a:t>
            </a:r>
            <a:r>
              <a:rPr lang="en-US" dirty="0" smtClean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neto</a:t>
            </a:r>
            <a:r>
              <a:rPr lang="en-US" dirty="0"/>
              <a:t> </a:t>
            </a:r>
            <a:r>
              <a:rPr lang="en-US" dirty="0" err="1"/>
              <a:t>izvoz</a:t>
            </a:r>
            <a:r>
              <a:rPr lang="en-US" dirty="0"/>
              <a:t> NX,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dovodi</a:t>
            </a:r>
            <a:r>
              <a:rPr lang="en-US" dirty="0"/>
              <a:t> do </a:t>
            </a:r>
            <a:r>
              <a:rPr lang="en-US" dirty="0" err="1"/>
              <a:t>pomaka</a:t>
            </a:r>
            <a:r>
              <a:rPr lang="en-US" dirty="0"/>
              <a:t> </a:t>
            </a:r>
            <a:r>
              <a:rPr lang="en-US" dirty="0" err="1"/>
              <a:t>krivulje</a:t>
            </a:r>
            <a:r>
              <a:rPr lang="en-US" dirty="0"/>
              <a:t> AD </a:t>
            </a:r>
            <a:r>
              <a:rPr lang="en-US" dirty="0" err="1" smtClean="0"/>
              <a:t>ulijevo</a:t>
            </a:r>
            <a:r>
              <a:rPr lang="en-US" dirty="0" smtClean="0"/>
              <a:t>, </a:t>
            </a:r>
            <a:r>
              <a:rPr lang="en-US" dirty="0"/>
              <a:t>i </a:t>
            </a:r>
            <a:r>
              <a:rPr lang="en-US" dirty="0" err="1"/>
              <a:t>obrnuto</a:t>
            </a:r>
            <a:endParaRPr lang="en-US" dirty="0"/>
          </a:p>
          <a:p>
            <a:pPr marL="32004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60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Pomak</a:t>
            </a:r>
            <a:r>
              <a:rPr lang="en-US" sz="2800" b="1" u="sng" dirty="0" smtClean="0"/>
              <a:t> AD – </a:t>
            </a:r>
            <a:r>
              <a:rPr lang="en-US" sz="2800" b="1" u="sng" dirty="0" err="1" smtClean="0"/>
              <a:t>egzogene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varijable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Egzogene</a:t>
            </a:r>
            <a:r>
              <a:rPr lang="en-US" dirty="0" smtClean="0"/>
              <a:t> </a:t>
            </a:r>
            <a:r>
              <a:rPr lang="en-US" dirty="0" err="1" smtClean="0"/>
              <a:t>varijable</a:t>
            </a:r>
            <a:r>
              <a:rPr lang="en-US" dirty="0" smtClean="0"/>
              <a:t> – </a:t>
            </a:r>
            <a:r>
              <a:rPr lang="en-US" dirty="0" err="1" smtClean="0"/>
              <a:t>varijable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utje</a:t>
            </a:r>
            <a:r>
              <a:rPr lang="en-US" dirty="0" err="1" smtClean="0"/>
              <a:t>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ekonomski</a:t>
            </a:r>
            <a:r>
              <a:rPr lang="en-US" dirty="0" smtClean="0"/>
              <a:t> </a:t>
            </a:r>
            <a:r>
              <a:rPr lang="en-US" dirty="0" err="1" smtClean="0"/>
              <a:t>proces</a:t>
            </a:r>
            <a:r>
              <a:rPr lang="en-US" dirty="0" smtClean="0"/>
              <a:t>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nastale</a:t>
            </a:r>
            <a:r>
              <a:rPr lang="en-US" dirty="0" smtClean="0"/>
              <a:t> </a:t>
            </a:r>
            <a:r>
              <a:rPr lang="en-US" dirty="0" err="1" smtClean="0"/>
              <a:t>izvan</a:t>
            </a:r>
            <a:r>
              <a:rPr lang="en-US" dirty="0"/>
              <a:t> </a:t>
            </a:r>
            <a:r>
              <a:rPr lang="en-US" dirty="0" err="1" smtClean="0"/>
              <a:t>instrumenata</a:t>
            </a:r>
            <a:r>
              <a:rPr lang="en-US" dirty="0" smtClean="0"/>
              <a:t> </a:t>
            </a:r>
            <a:r>
              <a:rPr lang="en-US" dirty="0" err="1" smtClean="0"/>
              <a:t>ekonomske</a:t>
            </a:r>
            <a:r>
              <a:rPr lang="en-US" dirty="0" smtClean="0"/>
              <a:t> </a:t>
            </a:r>
            <a:r>
              <a:rPr lang="en-US" dirty="0" err="1" smtClean="0"/>
              <a:t>politike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Inozemna</a:t>
            </a:r>
            <a:r>
              <a:rPr lang="en-US" dirty="0" smtClean="0"/>
              <a:t> </a:t>
            </a:r>
            <a:r>
              <a:rPr lang="en-US" dirty="0" err="1" smtClean="0"/>
              <a:t>proizvodnja</a:t>
            </a:r>
            <a:r>
              <a:rPr lang="en-US" dirty="0" smtClean="0"/>
              <a:t> (+),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očekivanja</a:t>
            </a:r>
            <a:r>
              <a:rPr lang="en-US" dirty="0" smtClean="0"/>
              <a:t> (</a:t>
            </a:r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očekivano</a:t>
            </a:r>
            <a:r>
              <a:rPr lang="en-US" dirty="0" smtClean="0"/>
              <a:t>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inflacije</a:t>
            </a:r>
            <a:r>
              <a:rPr lang="en-US" dirty="0" smtClean="0"/>
              <a:t> </a:t>
            </a:r>
            <a:r>
              <a:rPr lang="en-US" dirty="0" err="1" smtClean="0"/>
              <a:t>pomiče</a:t>
            </a:r>
            <a:r>
              <a:rPr lang="en-US" dirty="0" smtClean="0"/>
              <a:t> AD </a:t>
            </a:r>
            <a:r>
              <a:rPr lang="en-US" dirty="0" err="1" smtClean="0"/>
              <a:t>udesno</a:t>
            </a:r>
            <a:r>
              <a:rPr lang="en-US" dirty="0" smtClean="0"/>
              <a:t>),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 (+), </a:t>
            </a:r>
            <a:r>
              <a:rPr lang="en-US" dirty="0" err="1" smtClean="0"/>
              <a:t>tehnološke</a:t>
            </a:r>
            <a:r>
              <a:rPr lang="en-US" dirty="0" smtClean="0"/>
              <a:t> </a:t>
            </a:r>
            <a:r>
              <a:rPr lang="en-US" dirty="0" err="1" smtClean="0"/>
              <a:t>inovacije</a:t>
            </a:r>
            <a:r>
              <a:rPr lang="en-US" dirty="0" smtClean="0"/>
              <a:t> (+), </a:t>
            </a:r>
            <a:r>
              <a:rPr lang="en-US" dirty="0" err="1" smtClean="0"/>
              <a:t>političke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 (</a:t>
            </a:r>
            <a:r>
              <a:rPr lang="en-US" dirty="0" err="1" smtClean="0"/>
              <a:t>velik</a:t>
            </a:r>
            <a:r>
              <a:rPr lang="en-US" dirty="0" smtClean="0"/>
              <a:t> </a:t>
            </a:r>
            <a:r>
              <a:rPr lang="en-US" dirty="0" err="1" smtClean="0"/>
              <a:t>utjecaj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poduzetničku</a:t>
            </a:r>
            <a:r>
              <a:rPr lang="en-US" dirty="0" smtClean="0"/>
              <a:t> </a:t>
            </a:r>
            <a:r>
              <a:rPr lang="en-US" dirty="0" err="1" smtClean="0"/>
              <a:t>klimu</a:t>
            </a:r>
            <a:r>
              <a:rPr lang="en-US" dirty="0" smtClean="0"/>
              <a:t> i </a:t>
            </a:r>
            <a:r>
              <a:rPr lang="en-US" dirty="0" err="1" smtClean="0"/>
              <a:t>povjerenje</a:t>
            </a:r>
            <a:r>
              <a:rPr lang="en-US" dirty="0" smtClean="0"/>
              <a:t> </a:t>
            </a:r>
            <a:r>
              <a:rPr lang="en-US" dirty="0" err="1" smtClean="0"/>
              <a:t>građana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82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000"/>
            <a:ext cx="9144000" cy="35493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5330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/>
              <a:t>Ponovimo</a:t>
            </a:r>
            <a:r>
              <a:rPr lang="en-US" sz="2800" b="1" u="sng" dirty="0" smtClean="0"/>
              <a:t>!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335830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u="sng" dirty="0" err="1" smtClean="0"/>
              <a:t>Agregatna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ponuda</a:t>
            </a:r>
            <a:r>
              <a:rPr lang="en-US" sz="2800" b="1" u="sng" dirty="0" smtClean="0"/>
              <a:t> AS </a:t>
            </a:r>
            <a:r>
              <a:rPr lang="en-US" dirty="0" smtClean="0"/>
              <a:t>– </a:t>
            </a:r>
            <a:r>
              <a:rPr lang="en-US" dirty="0" err="1" smtClean="0"/>
              <a:t>koli</a:t>
            </a:r>
            <a:r>
              <a:rPr lang="en-US" dirty="0" err="1" smtClean="0"/>
              <a:t>čina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proizvo</a:t>
            </a:r>
            <a:r>
              <a:rPr lang="en-US" dirty="0" err="1" smtClean="0"/>
              <a:t>đa</a:t>
            </a:r>
            <a:r>
              <a:rPr lang="en-US" dirty="0" err="1" smtClean="0"/>
              <a:t>či</a:t>
            </a:r>
            <a:r>
              <a:rPr lang="en-US" dirty="0" smtClean="0"/>
              <a:t> u </a:t>
            </a:r>
            <a:r>
              <a:rPr lang="en-US" dirty="0" err="1" smtClean="0"/>
              <a:t>nekoj</a:t>
            </a:r>
            <a:r>
              <a:rPr lang="en-US" dirty="0" smtClean="0"/>
              <a:t> </a:t>
            </a:r>
            <a:r>
              <a:rPr lang="en-US" dirty="0" err="1" smtClean="0"/>
              <a:t>zemlji</a:t>
            </a:r>
            <a:r>
              <a:rPr lang="en-US" dirty="0" smtClean="0"/>
              <a:t> </a:t>
            </a:r>
            <a:r>
              <a:rPr lang="en-US" dirty="0" err="1" smtClean="0"/>
              <a:t>spremni</a:t>
            </a:r>
            <a:r>
              <a:rPr lang="en-US" dirty="0" smtClean="0"/>
              <a:t> </a:t>
            </a:r>
            <a:r>
              <a:rPr lang="en-US" dirty="0" err="1" smtClean="0"/>
              <a:t>proizvesti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,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ostale</a:t>
            </a:r>
            <a:r>
              <a:rPr lang="en-US" dirty="0" smtClean="0"/>
              <a:t> </a:t>
            </a:r>
            <a:r>
              <a:rPr lang="en-US" dirty="0" err="1" smtClean="0"/>
              <a:t>uvjete</a:t>
            </a:r>
            <a:r>
              <a:rPr lang="en-US" dirty="0" smtClean="0"/>
              <a:t> </a:t>
            </a:r>
            <a:r>
              <a:rPr lang="en-US" dirty="0" err="1" smtClean="0"/>
              <a:t>nepromijenjene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Krivulja</a:t>
            </a:r>
            <a:r>
              <a:rPr lang="en-US" b="1" dirty="0" smtClean="0"/>
              <a:t> </a:t>
            </a:r>
            <a:r>
              <a:rPr lang="en-US" b="1" dirty="0" err="1" smtClean="0"/>
              <a:t>agregatne</a:t>
            </a:r>
            <a:r>
              <a:rPr lang="en-US" b="1" dirty="0" smtClean="0"/>
              <a:t> </a:t>
            </a:r>
            <a:r>
              <a:rPr lang="en-US" b="1" dirty="0" err="1" smtClean="0"/>
              <a:t>ponude</a:t>
            </a:r>
            <a:r>
              <a:rPr lang="en-US" b="1" dirty="0" smtClean="0"/>
              <a:t> AS</a:t>
            </a:r>
            <a:r>
              <a:rPr lang="en-US" dirty="0" smtClean="0"/>
              <a:t> – </a:t>
            </a:r>
            <a:r>
              <a:rPr lang="en-US" dirty="0" err="1" smtClean="0"/>
              <a:t>grafi</a:t>
            </a:r>
            <a:r>
              <a:rPr lang="en-US" dirty="0" err="1" smtClean="0"/>
              <a:t>čki</a:t>
            </a:r>
            <a:r>
              <a:rPr lang="en-US" dirty="0" smtClean="0"/>
              <a:t> </a:t>
            </a:r>
            <a:r>
              <a:rPr lang="en-US" dirty="0" err="1" smtClean="0"/>
              <a:t>prikazuje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(BDP </a:t>
            </a:r>
            <a:r>
              <a:rPr lang="en-US" dirty="0" err="1" smtClean="0"/>
              <a:t>ili</a:t>
            </a:r>
            <a:r>
              <a:rPr lang="en-US" dirty="0" smtClean="0"/>
              <a:t> Q)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opća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P, </a:t>
            </a:r>
            <a:r>
              <a:rPr lang="en-US" i="1" dirty="0" smtClean="0"/>
              <a:t>ceteris paribus</a:t>
            </a:r>
          </a:p>
          <a:p>
            <a:endParaRPr lang="en-US" dirty="0"/>
          </a:p>
          <a:p>
            <a:r>
              <a:rPr lang="en-US" dirty="0" smtClean="0"/>
              <a:t>U </a:t>
            </a:r>
            <a:r>
              <a:rPr lang="en-US" b="1" dirty="0" err="1" smtClean="0"/>
              <a:t>kratkom</a:t>
            </a:r>
            <a:r>
              <a:rPr lang="en-US" b="1" dirty="0" smtClean="0"/>
              <a:t> </a:t>
            </a:r>
            <a:r>
              <a:rPr lang="en-US" b="1" dirty="0" err="1" smtClean="0"/>
              <a:t>roku</a:t>
            </a:r>
            <a:r>
              <a:rPr lang="en-US" b="1" dirty="0" smtClean="0"/>
              <a:t> </a:t>
            </a:r>
            <a:r>
              <a:rPr lang="en-US" dirty="0" err="1" smtClean="0"/>
              <a:t>agregatna</a:t>
            </a:r>
            <a:r>
              <a:rPr lang="en-US" dirty="0" smtClean="0"/>
              <a:t> </a:t>
            </a:r>
            <a:r>
              <a:rPr lang="en-US" dirty="0" err="1" smtClean="0"/>
              <a:t>ponuda</a:t>
            </a:r>
            <a:r>
              <a:rPr lang="en-US" dirty="0" smtClean="0"/>
              <a:t> AS </a:t>
            </a:r>
            <a:r>
              <a:rPr lang="en-US" b="1" dirty="0" err="1" smtClean="0"/>
              <a:t>rastuća</a:t>
            </a:r>
            <a:r>
              <a:rPr lang="en-US" b="1" dirty="0" smtClean="0"/>
              <a:t> </a:t>
            </a:r>
            <a:r>
              <a:rPr lang="en-US" b="1" dirty="0" err="1" smtClean="0"/>
              <a:t>funkcija</a:t>
            </a:r>
            <a:r>
              <a:rPr lang="en-US" dirty="0" smtClean="0"/>
              <a:t> </a:t>
            </a:r>
            <a:r>
              <a:rPr lang="en-US" dirty="0" err="1" smtClean="0"/>
              <a:t>opće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740" y="1943100"/>
            <a:ext cx="56261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 smtClean="0"/>
              <a:t>Potencijalna</a:t>
            </a:r>
            <a:r>
              <a:rPr lang="en-US" b="1" dirty="0" smtClean="0"/>
              <a:t> </a:t>
            </a:r>
            <a:r>
              <a:rPr lang="en-US" b="1" dirty="0" err="1" smtClean="0"/>
              <a:t>proizvodnja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dru</a:t>
            </a:r>
            <a:r>
              <a:rPr lang="en-US" dirty="0" err="1" smtClean="0"/>
              <a:t>štvo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proizvesti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efikasno</a:t>
            </a:r>
            <a:r>
              <a:rPr lang="en-US" dirty="0" smtClean="0"/>
              <a:t> </a:t>
            </a:r>
            <a:r>
              <a:rPr lang="en-US" dirty="0" err="1" smtClean="0"/>
              <a:t>korištenje</a:t>
            </a:r>
            <a:r>
              <a:rPr lang="en-US" dirty="0" smtClean="0"/>
              <a:t> </a:t>
            </a:r>
            <a:r>
              <a:rPr lang="en-US" dirty="0" err="1" smtClean="0"/>
              <a:t>danih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r>
              <a:rPr lang="en-US" dirty="0"/>
              <a:t> </a:t>
            </a:r>
            <a:r>
              <a:rPr lang="en-US" i="1" dirty="0" err="1" smtClean="0"/>
              <a:t>uz</a:t>
            </a:r>
            <a:r>
              <a:rPr lang="en-US" i="1" dirty="0" smtClean="0"/>
              <a:t> </a:t>
            </a:r>
            <a:r>
              <a:rPr lang="en-US" i="1" dirty="0" err="1" smtClean="0"/>
              <a:t>stabilnu</a:t>
            </a:r>
            <a:r>
              <a:rPr lang="en-US" i="1" dirty="0" smtClean="0"/>
              <a:t> </a:t>
            </a:r>
            <a:r>
              <a:rPr lang="en-US" i="1" dirty="0" err="1" smtClean="0"/>
              <a:t>razinu</a:t>
            </a:r>
            <a:r>
              <a:rPr lang="en-US" i="1" dirty="0" smtClean="0"/>
              <a:t> </a:t>
            </a:r>
            <a:r>
              <a:rPr lang="en-US" i="1" dirty="0" err="1" smtClean="0"/>
              <a:t>cijena</a:t>
            </a:r>
            <a:endParaRPr lang="en-US" i="1" dirty="0" smtClean="0"/>
          </a:p>
          <a:p>
            <a:endParaRPr lang="en-US" dirty="0"/>
          </a:p>
          <a:p>
            <a:r>
              <a:rPr lang="en-US" dirty="0" err="1" smtClean="0"/>
              <a:t>Agregatna</a:t>
            </a:r>
            <a:r>
              <a:rPr lang="en-US" dirty="0" smtClean="0"/>
              <a:t> </a:t>
            </a:r>
            <a:r>
              <a:rPr lang="en-US" dirty="0" err="1" smtClean="0"/>
              <a:t>ponuda</a:t>
            </a:r>
            <a:r>
              <a:rPr lang="en-US" dirty="0" smtClean="0"/>
              <a:t> u </a:t>
            </a:r>
            <a:r>
              <a:rPr lang="en-US" dirty="0" err="1" smtClean="0"/>
              <a:t>dugom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 </a:t>
            </a:r>
            <a:r>
              <a:rPr lang="en-US" dirty="0" err="1" smtClean="0"/>
              <a:t>ovisi</a:t>
            </a:r>
            <a:r>
              <a:rPr lang="en-US" dirty="0" smtClean="0"/>
              <a:t> o </a:t>
            </a:r>
            <a:r>
              <a:rPr lang="en-US" dirty="0" err="1" smtClean="0"/>
              <a:t>potencijalnoj</a:t>
            </a:r>
            <a:r>
              <a:rPr lang="en-US" dirty="0" smtClean="0"/>
              <a:t> </a:t>
            </a:r>
            <a:r>
              <a:rPr lang="en-US" dirty="0" err="1" smtClean="0"/>
              <a:t>proizvodnji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potencijalnu</a:t>
            </a:r>
            <a:r>
              <a:rPr lang="en-US" dirty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</a:t>
            </a:r>
            <a:r>
              <a:rPr lang="en-US" dirty="0" err="1" smtClean="0"/>
              <a:t>utjecaj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Koli</a:t>
            </a:r>
            <a:r>
              <a:rPr lang="en-US" dirty="0" err="1" smtClean="0"/>
              <a:t>čina</a:t>
            </a:r>
            <a:r>
              <a:rPr lang="en-US" dirty="0" smtClean="0"/>
              <a:t> i </a:t>
            </a:r>
            <a:r>
              <a:rPr lang="en-US" dirty="0" err="1" smtClean="0"/>
              <a:t>kvaliteta</a:t>
            </a:r>
            <a:r>
              <a:rPr lang="en-US" dirty="0" smtClean="0"/>
              <a:t> </a:t>
            </a:r>
            <a:r>
              <a:rPr lang="en-US" dirty="0" err="1" smtClean="0"/>
              <a:t>radne</a:t>
            </a:r>
            <a:r>
              <a:rPr lang="en-US" dirty="0" smtClean="0"/>
              <a:t> </a:t>
            </a:r>
            <a:r>
              <a:rPr lang="en-US" dirty="0" err="1" smtClean="0"/>
              <a:t>snage</a:t>
            </a:r>
            <a:endParaRPr lang="en-US" dirty="0" smtClean="0"/>
          </a:p>
          <a:p>
            <a:pPr lvl="1"/>
            <a:r>
              <a:rPr lang="en-US" dirty="0" smtClean="0"/>
              <a:t>Fond </a:t>
            </a:r>
            <a:r>
              <a:rPr lang="en-US" dirty="0" err="1" smtClean="0"/>
              <a:t>kapitala</a:t>
            </a:r>
            <a:endParaRPr lang="en-US" dirty="0" smtClean="0"/>
          </a:p>
          <a:p>
            <a:pPr lvl="1"/>
            <a:r>
              <a:rPr lang="en-US" dirty="0" err="1" smtClean="0"/>
              <a:t>Iskorištenost</a:t>
            </a:r>
            <a:r>
              <a:rPr lang="en-US" dirty="0" smtClean="0"/>
              <a:t> </a:t>
            </a:r>
            <a:r>
              <a:rPr lang="en-US" dirty="0" err="1" smtClean="0"/>
              <a:t>prirodnih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endParaRPr lang="en-US" dirty="0"/>
          </a:p>
          <a:p>
            <a:pPr lvl="1"/>
            <a:r>
              <a:rPr lang="en-US" u="sng" dirty="0" err="1" smtClean="0"/>
              <a:t>Tehnološki</a:t>
            </a:r>
            <a:r>
              <a:rPr lang="en-US" u="sng" dirty="0" smtClean="0"/>
              <a:t> </a:t>
            </a:r>
            <a:r>
              <a:rPr lang="en-US" u="sng" dirty="0" err="1" smtClean="0"/>
              <a:t>napredak</a:t>
            </a:r>
            <a:endParaRPr lang="en-US" u="sng" dirty="0" smtClean="0"/>
          </a:p>
          <a:p>
            <a:endParaRPr lang="en-US" u="sng" dirty="0"/>
          </a:p>
          <a:p>
            <a:r>
              <a:rPr lang="en-US" dirty="0" err="1" smtClean="0"/>
              <a:t>Ekonomisti</a:t>
            </a:r>
            <a:r>
              <a:rPr lang="en-US" dirty="0" smtClean="0"/>
              <a:t> </a:t>
            </a:r>
            <a:r>
              <a:rPr lang="en-US" dirty="0" err="1" smtClean="0"/>
              <a:t>često</a:t>
            </a:r>
            <a:r>
              <a:rPr lang="en-US" dirty="0" smtClean="0"/>
              <a:t> def. </a:t>
            </a:r>
            <a:r>
              <a:rPr lang="en-US" dirty="0" err="1" smtClean="0"/>
              <a:t>potencijalnu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i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razinu</a:t>
            </a:r>
            <a:r>
              <a:rPr lang="en-US" dirty="0" smtClean="0"/>
              <a:t> </a:t>
            </a:r>
            <a:r>
              <a:rPr lang="en-US" dirty="0" err="1" smtClean="0"/>
              <a:t>društvene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b="1" dirty="0" err="1" smtClean="0"/>
              <a:t>uz</a:t>
            </a:r>
            <a:r>
              <a:rPr lang="en-US" b="1" dirty="0" smtClean="0"/>
              <a:t> </a:t>
            </a:r>
            <a:r>
              <a:rPr lang="en-US" b="1" dirty="0" err="1" smtClean="0"/>
              <a:t>prirodnu</a:t>
            </a:r>
            <a:r>
              <a:rPr lang="en-US" b="1" dirty="0" smtClean="0"/>
              <a:t> </a:t>
            </a:r>
            <a:r>
              <a:rPr lang="en-US" b="1" dirty="0" err="1" smtClean="0"/>
              <a:t>stopu</a:t>
            </a:r>
            <a:r>
              <a:rPr lang="en-US" b="1" dirty="0" smtClean="0"/>
              <a:t> </a:t>
            </a:r>
            <a:r>
              <a:rPr lang="en-US" b="1" dirty="0" err="1" smtClean="0"/>
              <a:t>nezaposlenosti</a:t>
            </a:r>
            <a:endParaRPr lang="en-US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131" y="1968500"/>
            <a:ext cx="48006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5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</a:t>
            </a:r>
            <a:r>
              <a:rPr lang="en-US" dirty="0" err="1" smtClean="0"/>
              <a:t>pove</a:t>
            </a:r>
            <a:r>
              <a:rPr lang="en-US" dirty="0" err="1" smtClean="0"/>
              <a:t>ćanja</a:t>
            </a:r>
            <a:r>
              <a:rPr lang="en-US" dirty="0" smtClean="0"/>
              <a:t> </a:t>
            </a:r>
            <a:r>
              <a:rPr lang="en-US" dirty="0" err="1" smtClean="0"/>
              <a:t>potencijalne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Qp</a:t>
            </a:r>
            <a:r>
              <a:rPr lang="en-US" dirty="0" smtClean="0"/>
              <a:t> i </a:t>
            </a:r>
            <a:r>
              <a:rPr lang="en-US" dirty="0" err="1" smtClean="0"/>
              <a:t>pomaka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u="sng" dirty="0" smtClean="0"/>
              <a:t>AS </a:t>
            </a:r>
            <a:r>
              <a:rPr lang="en-US" u="sng" dirty="0" err="1" smtClean="0"/>
              <a:t>udesno</a:t>
            </a:r>
            <a:r>
              <a:rPr lang="en-US" dirty="0" smtClean="0"/>
              <a:t> </a:t>
            </a:r>
            <a:r>
              <a:rPr lang="en-US" dirty="0" err="1" smtClean="0"/>
              <a:t>mož</a:t>
            </a:r>
            <a:r>
              <a:rPr lang="en-US" dirty="0" smtClean="0"/>
              <a:t> </a:t>
            </a:r>
            <a:r>
              <a:rPr lang="en-US" dirty="0" err="1" smtClean="0"/>
              <a:t>doći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777240" lvl="1" indent="-457200">
              <a:buFont typeface="+mj-lt"/>
              <a:buAutoNum type="alphaLcParenR"/>
            </a:pPr>
            <a:r>
              <a:rPr lang="en-US" b="1" dirty="0" smtClean="0"/>
              <a:t>Rasta </a:t>
            </a:r>
            <a:r>
              <a:rPr lang="en-US" b="1" dirty="0" err="1" smtClean="0"/>
              <a:t>količine</a:t>
            </a:r>
            <a:r>
              <a:rPr lang="en-US" b="1" dirty="0" smtClean="0"/>
              <a:t> i </a:t>
            </a:r>
            <a:r>
              <a:rPr lang="en-US" b="1" dirty="0" err="1" smtClean="0"/>
              <a:t>kvalitete</a:t>
            </a:r>
            <a:r>
              <a:rPr lang="en-US" b="1" dirty="0" smtClean="0"/>
              <a:t> </a:t>
            </a:r>
            <a:r>
              <a:rPr lang="en-US" b="1" dirty="0" err="1" smtClean="0"/>
              <a:t>rada</a:t>
            </a:r>
            <a:r>
              <a:rPr lang="en-US" b="1" dirty="0" smtClean="0"/>
              <a:t>, </a:t>
            </a:r>
            <a:r>
              <a:rPr lang="en-US" b="1" dirty="0" err="1" smtClean="0"/>
              <a:t>kapitala</a:t>
            </a:r>
            <a:r>
              <a:rPr lang="en-US" b="1" dirty="0" smtClean="0"/>
              <a:t> i </a:t>
            </a:r>
            <a:r>
              <a:rPr lang="en-US" b="1" dirty="0" err="1" smtClean="0"/>
              <a:t>prirodnih</a:t>
            </a:r>
            <a:r>
              <a:rPr lang="en-US" b="1" dirty="0" smtClean="0"/>
              <a:t> </a:t>
            </a:r>
            <a:r>
              <a:rPr lang="en-US" b="1" dirty="0" err="1" smtClean="0"/>
              <a:t>resursa</a:t>
            </a:r>
            <a:r>
              <a:rPr lang="en-US" dirty="0" smtClean="0"/>
              <a:t>: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njihovog</a:t>
            </a:r>
            <a:r>
              <a:rPr lang="en-US" dirty="0" smtClean="0"/>
              <a:t> </a:t>
            </a:r>
            <a:r>
              <a:rPr lang="en-US" dirty="0" err="1" smtClean="0"/>
              <a:t>efikasnog</a:t>
            </a:r>
            <a:r>
              <a:rPr lang="en-US" dirty="0" smtClean="0"/>
              <a:t> </a:t>
            </a:r>
            <a:r>
              <a:rPr lang="en-US" dirty="0" err="1" smtClean="0"/>
              <a:t>korištenja</a:t>
            </a:r>
            <a:endParaRPr lang="en-US" dirty="0" smtClean="0"/>
          </a:p>
          <a:p>
            <a:pPr marL="320040" lvl="1" indent="0">
              <a:buNone/>
            </a:pPr>
            <a:endParaRPr lang="en-US" dirty="0" smtClean="0"/>
          </a:p>
          <a:p>
            <a:pPr marL="777240" lvl="1" indent="-457200">
              <a:buFont typeface="+mj-lt"/>
              <a:buAutoNum type="alphaLcParenR"/>
            </a:pPr>
            <a:r>
              <a:rPr lang="en-US" b="1" dirty="0" err="1" smtClean="0"/>
              <a:t>Tehnološkog</a:t>
            </a:r>
            <a:r>
              <a:rPr lang="en-US" b="1" dirty="0" smtClean="0"/>
              <a:t> </a:t>
            </a:r>
            <a:r>
              <a:rPr lang="en-US" b="1" dirty="0" err="1" smtClean="0"/>
              <a:t>napretka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inovacije</a:t>
            </a:r>
            <a:r>
              <a:rPr lang="en-US" dirty="0" smtClean="0"/>
              <a:t>, </a:t>
            </a:r>
            <a:r>
              <a:rPr lang="en-US" dirty="0" err="1" smtClean="0"/>
              <a:t>novi</a:t>
            </a:r>
            <a:r>
              <a:rPr lang="en-US" dirty="0" smtClean="0"/>
              <a:t> </a:t>
            </a:r>
            <a:r>
              <a:rPr lang="en-US" dirty="0" err="1" smtClean="0"/>
              <a:t>proizvodi</a:t>
            </a:r>
            <a:r>
              <a:rPr lang="en-US" dirty="0" smtClean="0"/>
              <a:t>, </a:t>
            </a:r>
            <a:r>
              <a:rPr lang="en-US" dirty="0" err="1" smtClean="0"/>
              <a:t>nove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i </a:t>
            </a:r>
            <a:r>
              <a:rPr lang="en-US" dirty="0" err="1" smtClean="0"/>
              <a:t>tehnološko</a:t>
            </a:r>
            <a:r>
              <a:rPr lang="en-US" dirty="0" smtClean="0"/>
              <a:t> </a:t>
            </a:r>
            <a:r>
              <a:rPr lang="en-US" dirty="0" err="1" smtClean="0"/>
              <a:t>unapređenje</a:t>
            </a:r>
            <a:r>
              <a:rPr lang="en-US" dirty="0" smtClean="0"/>
              <a:t> </a:t>
            </a:r>
            <a:r>
              <a:rPr lang="en-US" dirty="0" err="1" smtClean="0"/>
              <a:t>postojećih</a:t>
            </a:r>
            <a:r>
              <a:rPr lang="en-US" dirty="0" smtClean="0"/>
              <a:t> </a:t>
            </a:r>
            <a:r>
              <a:rPr lang="en-US" dirty="0" err="1" smtClean="0"/>
              <a:t>metoda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22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Tro</a:t>
            </a:r>
            <a:r>
              <a:rPr lang="en-US" b="1" dirty="0" err="1" smtClean="0"/>
              <a:t>škovi</a:t>
            </a:r>
            <a:r>
              <a:rPr lang="en-US" b="1" dirty="0" smtClean="0"/>
              <a:t> </a:t>
            </a:r>
            <a:r>
              <a:rPr lang="en-US" b="1" dirty="0" err="1" smtClean="0"/>
              <a:t>proizvodnje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agregatnu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u </a:t>
            </a:r>
            <a:r>
              <a:rPr lang="en-US" dirty="0" err="1" smtClean="0"/>
              <a:t>kratkom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 </a:t>
            </a:r>
            <a:r>
              <a:rPr lang="en-US" dirty="0" err="1" smtClean="0"/>
              <a:t>utječe</a:t>
            </a:r>
            <a:r>
              <a:rPr lang="en-US" dirty="0" smtClean="0"/>
              <a:t> </a:t>
            </a:r>
            <a:r>
              <a:rPr lang="en-US" dirty="0" err="1" smtClean="0"/>
              <a:t>promjena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(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zaposlenih</a:t>
            </a:r>
            <a:r>
              <a:rPr lang="en-US" dirty="0" smtClean="0"/>
              <a:t>, </a:t>
            </a:r>
            <a:r>
              <a:rPr lang="en-US" dirty="0" err="1" smtClean="0"/>
              <a:t>kamatnjak</a:t>
            </a:r>
            <a:r>
              <a:rPr lang="en-US" dirty="0" smtClean="0"/>
              <a:t>, </a:t>
            </a:r>
            <a:r>
              <a:rPr lang="en-US" dirty="0" err="1" smtClean="0"/>
              <a:t>renta</a:t>
            </a:r>
            <a:r>
              <a:rPr lang="en-US" dirty="0" smtClean="0"/>
              <a:t>, </a:t>
            </a:r>
            <a:r>
              <a:rPr lang="en-US" dirty="0" err="1" smtClean="0"/>
              <a:t>domaće</a:t>
            </a:r>
            <a:r>
              <a:rPr lang="en-US" dirty="0" smtClean="0"/>
              <a:t> i </a:t>
            </a:r>
            <a:r>
              <a:rPr lang="en-US" dirty="0" err="1" smtClean="0"/>
              <a:t>uvozne</a:t>
            </a:r>
            <a:r>
              <a:rPr lang="en-US" dirty="0" smtClean="0"/>
              <a:t>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sirovina</a:t>
            </a:r>
            <a:r>
              <a:rPr lang="en-US" dirty="0" smtClean="0"/>
              <a:t> i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potrebnih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err="1" smtClean="0"/>
              <a:t>Porast</a:t>
            </a:r>
            <a:r>
              <a:rPr lang="en-US" dirty="0" smtClean="0"/>
              <a:t> </a:t>
            </a:r>
            <a:r>
              <a:rPr lang="en-US" dirty="0" err="1" smtClean="0"/>
              <a:t>pla</a:t>
            </a:r>
            <a:r>
              <a:rPr lang="en-US" dirty="0" err="1" smtClean="0"/>
              <a:t>ća</a:t>
            </a:r>
            <a:r>
              <a:rPr lang="en-US" dirty="0" smtClean="0"/>
              <a:t>/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uvoznih</a:t>
            </a:r>
            <a:r>
              <a:rPr lang="en-US" dirty="0" smtClean="0"/>
              <a:t> </a:t>
            </a:r>
            <a:r>
              <a:rPr lang="en-US" dirty="0" err="1" smtClean="0"/>
              <a:t>sirovina</a:t>
            </a:r>
            <a:r>
              <a:rPr lang="en-US" dirty="0" smtClean="0"/>
              <a:t> 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 </a:t>
            </a:r>
            <a:r>
              <a:rPr lang="en-US" dirty="0" err="1" smtClean="0"/>
              <a:t>rastu</a:t>
            </a:r>
            <a:r>
              <a:rPr lang="en-US" dirty="0" smtClean="0"/>
              <a:t>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domaćih</a:t>
            </a:r>
            <a:r>
              <a:rPr lang="en-US" dirty="0" smtClean="0"/>
              <a:t> </a:t>
            </a:r>
            <a:r>
              <a:rPr lang="en-US" dirty="0" err="1" smtClean="0"/>
              <a:t>proizvodača</a:t>
            </a:r>
            <a:r>
              <a:rPr lang="en-US" dirty="0" smtClean="0"/>
              <a:t> 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 </a:t>
            </a:r>
            <a:r>
              <a:rPr lang="en-US" dirty="0" err="1" smtClean="0"/>
              <a:t>proizvodači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spremni</a:t>
            </a:r>
            <a:r>
              <a:rPr lang="en-US" dirty="0" smtClean="0"/>
              <a:t> </a:t>
            </a:r>
            <a:r>
              <a:rPr lang="en-US" dirty="0" err="1" smtClean="0"/>
              <a:t>ponuditi</a:t>
            </a:r>
            <a:r>
              <a:rPr lang="en-US" dirty="0" smtClean="0"/>
              <a:t> </a:t>
            </a:r>
            <a:r>
              <a:rPr lang="en-US" dirty="0" err="1" smtClean="0"/>
              <a:t>manju</a:t>
            </a:r>
            <a:r>
              <a:rPr lang="en-US" dirty="0" smtClean="0"/>
              <a:t> </a:t>
            </a:r>
            <a:r>
              <a:rPr lang="en-US" dirty="0" err="1" smtClean="0"/>
              <a:t>količinu</a:t>
            </a:r>
            <a:r>
              <a:rPr lang="en-US" dirty="0" smtClean="0"/>
              <a:t> </a:t>
            </a:r>
            <a:r>
              <a:rPr lang="en-US" dirty="0" err="1" smtClean="0"/>
              <a:t>proizvoda</a:t>
            </a:r>
            <a:r>
              <a:rPr lang="en-US" dirty="0" smtClean="0"/>
              <a:t> </a:t>
            </a:r>
            <a:r>
              <a:rPr lang="en-US" dirty="0" err="1" smtClean="0"/>
              <a:t>pri</a:t>
            </a:r>
            <a:r>
              <a:rPr lang="en-US" dirty="0" smtClean="0"/>
              <a:t> </a:t>
            </a:r>
            <a:r>
              <a:rPr lang="en-US" dirty="0" err="1" smtClean="0"/>
              <a:t>svakoj</a:t>
            </a:r>
            <a:r>
              <a:rPr lang="en-US" dirty="0" smtClean="0"/>
              <a:t> </a:t>
            </a:r>
            <a:r>
              <a:rPr lang="en-US" dirty="0" err="1" smtClean="0"/>
              <a:t>razini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 </a:t>
            </a:r>
            <a:r>
              <a:rPr lang="en-US" dirty="0" err="1" smtClean="0"/>
              <a:t>pomak</a:t>
            </a:r>
            <a:r>
              <a:rPr lang="en-US" dirty="0" smtClean="0"/>
              <a:t> </a:t>
            </a:r>
            <a:r>
              <a:rPr lang="en-US" dirty="0" err="1"/>
              <a:t>krivulje</a:t>
            </a:r>
            <a:r>
              <a:rPr lang="en-US" dirty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AS </a:t>
            </a:r>
            <a:r>
              <a:rPr lang="en-US" dirty="0" err="1" smtClean="0"/>
              <a:t>paralelno</a:t>
            </a:r>
            <a:r>
              <a:rPr lang="en-US" dirty="0" smtClean="0"/>
              <a:t> gore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1" y="2063178"/>
            <a:ext cx="50546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6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5330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/>
              <a:t>Ponovimo</a:t>
            </a:r>
            <a:r>
              <a:rPr lang="en-US" sz="2800" b="1" u="sng" dirty="0" smtClean="0"/>
              <a:t>!</a:t>
            </a:r>
            <a:endParaRPr lang="en-US" sz="28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8500"/>
            <a:ext cx="9144000" cy="289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1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Osnovni</a:t>
            </a:r>
            <a:r>
              <a:rPr lang="en-US" dirty="0" smtClean="0"/>
              <a:t> model </a:t>
            </a:r>
            <a:r>
              <a:rPr lang="en-US" dirty="0" err="1" smtClean="0"/>
              <a:t>makroekonomske</a:t>
            </a:r>
            <a:r>
              <a:rPr lang="en-US" dirty="0" smtClean="0"/>
              <a:t> </a:t>
            </a:r>
            <a:r>
              <a:rPr lang="en-US" dirty="0" err="1" smtClean="0"/>
              <a:t>analize</a:t>
            </a:r>
            <a:r>
              <a:rPr lang="en-US" dirty="0" smtClean="0"/>
              <a:t>:</a:t>
            </a:r>
          </a:p>
          <a:p>
            <a:pPr lvl="1"/>
            <a:r>
              <a:rPr lang="en-US" b="1" dirty="0" smtClean="0"/>
              <a:t>Model </a:t>
            </a:r>
            <a:r>
              <a:rPr lang="en-US" b="1" dirty="0" err="1" smtClean="0"/>
              <a:t>agregatne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b="1" dirty="0" smtClean="0"/>
              <a:t> i </a:t>
            </a:r>
            <a:r>
              <a:rPr lang="en-US" b="1" dirty="0" err="1" smtClean="0"/>
              <a:t>agregatne</a:t>
            </a:r>
            <a:r>
              <a:rPr lang="en-US" b="1" dirty="0" smtClean="0"/>
              <a:t> </a:t>
            </a:r>
            <a:r>
              <a:rPr lang="en-US" b="1" dirty="0" err="1" smtClean="0"/>
              <a:t>ponude</a:t>
            </a:r>
            <a:endParaRPr lang="en-US" b="1" dirty="0" smtClean="0"/>
          </a:p>
          <a:p>
            <a:endParaRPr lang="en-US" dirty="0" smtClean="0"/>
          </a:p>
          <a:p>
            <a:r>
              <a:rPr lang="en-US" b="1" dirty="0" err="1" smtClean="0"/>
              <a:t>Makroekonomija</a:t>
            </a:r>
            <a:r>
              <a:rPr lang="en-US" dirty="0" smtClean="0"/>
              <a:t> </a:t>
            </a:r>
            <a:r>
              <a:rPr lang="en-US" dirty="0" err="1" smtClean="0"/>
              <a:t>proučava</a:t>
            </a:r>
            <a:r>
              <a:rPr lang="en-US" dirty="0" smtClean="0"/>
              <a:t> </a:t>
            </a:r>
            <a:r>
              <a:rPr lang="en-US" dirty="0" err="1" smtClean="0"/>
              <a:t>ukupno</a:t>
            </a:r>
            <a:r>
              <a:rPr lang="en-US" dirty="0" smtClean="0"/>
              <a:t> </a:t>
            </a:r>
            <a:r>
              <a:rPr lang="en-US" dirty="0" err="1" smtClean="0"/>
              <a:t>ponašanje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subjekata</a:t>
            </a:r>
            <a:r>
              <a:rPr lang="en-US" dirty="0" smtClean="0"/>
              <a:t> </a:t>
            </a:r>
            <a:r>
              <a:rPr lang="en-US" dirty="0" err="1" smtClean="0"/>
              <a:t>nacionalne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Glavne</a:t>
            </a:r>
            <a:r>
              <a:rPr lang="en-US" dirty="0" smtClean="0"/>
              <a:t> </a:t>
            </a:r>
            <a:r>
              <a:rPr lang="en-US" dirty="0" err="1" smtClean="0"/>
              <a:t>odrednice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Opća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endParaRPr lang="en-US" dirty="0" smtClean="0"/>
          </a:p>
          <a:p>
            <a:pPr lvl="1"/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ukupne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endParaRPr lang="en-US" dirty="0" smtClean="0"/>
          </a:p>
          <a:p>
            <a:pPr lvl="1"/>
            <a:r>
              <a:rPr lang="en-US" dirty="0" err="1" smtClean="0"/>
              <a:t>Glavne</a:t>
            </a:r>
            <a:r>
              <a:rPr lang="en-US" dirty="0" smtClean="0"/>
              <a:t> </a:t>
            </a:r>
            <a:r>
              <a:rPr lang="en-US" dirty="0" err="1" smtClean="0"/>
              <a:t>kamatne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endParaRPr lang="en-US" dirty="0" smtClean="0"/>
          </a:p>
          <a:p>
            <a:pPr lvl="1"/>
            <a:r>
              <a:rPr lang="en-US" dirty="0" err="1" smtClean="0"/>
              <a:t>Nominalna</a:t>
            </a:r>
            <a:r>
              <a:rPr lang="en-US" dirty="0" smtClean="0"/>
              <a:t> i </a:t>
            </a:r>
            <a:r>
              <a:rPr lang="en-US" dirty="0" err="1" smtClean="0"/>
              <a:t>realna</a:t>
            </a:r>
            <a:r>
              <a:rPr lang="en-US" dirty="0" smtClean="0"/>
              <a:t> </a:t>
            </a:r>
            <a:r>
              <a:rPr lang="en-US" dirty="0" err="1" smtClean="0"/>
              <a:t>ponuda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endParaRPr lang="en-US" dirty="0" smtClean="0"/>
          </a:p>
          <a:p>
            <a:pPr lvl="1"/>
            <a:r>
              <a:rPr lang="en-US" dirty="0" err="1" smtClean="0"/>
              <a:t>Ostali</a:t>
            </a:r>
            <a:r>
              <a:rPr lang="en-US" dirty="0" smtClean="0"/>
              <a:t> </a:t>
            </a:r>
            <a:r>
              <a:rPr lang="en-US" dirty="0" err="1" smtClean="0"/>
              <a:t>makroekonomski</a:t>
            </a:r>
            <a:r>
              <a:rPr lang="en-US" dirty="0" smtClean="0"/>
              <a:t> </a:t>
            </a:r>
            <a:r>
              <a:rPr lang="en-US" dirty="0" err="1" smtClean="0"/>
              <a:t>agregati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58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Agregatna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ponuda</a:t>
            </a:r>
            <a:r>
              <a:rPr lang="en-US" sz="2800" b="1" u="sng" dirty="0" smtClean="0"/>
              <a:t> u </a:t>
            </a:r>
            <a:r>
              <a:rPr lang="en-US" sz="2800" b="1" u="sng" dirty="0" err="1" smtClean="0"/>
              <a:t>kratkom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roku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Pla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b="1" dirty="0" err="1" smtClean="0"/>
              <a:t>fiksne</a:t>
            </a:r>
            <a:r>
              <a:rPr lang="en-US" b="1" dirty="0" smtClean="0"/>
              <a:t> (</a:t>
            </a:r>
            <a:r>
              <a:rPr lang="en-US" b="1" dirty="0" err="1" smtClean="0"/>
              <a:t>nefleksibilne</a:t>
            </a:r>
            <a:r>
              <a:rPr lang="en-US" b="1" dirty="0" smtClean="0"/>
              <a:t>) </a:t>
            </a:r>
            <a:r>
              <a:rPr lang="en-US" dirty="0" smtClean="0"/>
              <a:t>– </a:t>
            </a:r>
            <a:r>
              <a:rPr lang="en-US" dirty="0" err="1" smtClean="0"/>
              <a:t>uloga</a:t>
            </a:r>
            <a:r>
              <a:rPr lang="en-US" dirty="0" smtClean="0"/>
              <a:t> </a:t>
            </a:r>
            <a:r>
              <a:rPr lang="en-US" dirty="0" err="1" smtClean="0"/>
              <a:t>sindikata</a:t>
            </a:r>
            <a:endParaRPr lang="en-US" dirty="0" smtClean="0"/>
          </a:p>
          <a:p>
            <a:r>
              <a:rPr lang="en-US" dirty="0" err="1" smtClean="0"/>
              <a:t>Zgrada</a:t>
            </a:r>
            <a:r>
              <a:rPr lang="en-US" dirty="0" smtClean="0"/>
              <a:t> u </a:t>
            </a:r>
            <a:r>
              <a:rPr lang="en-US" dirty="0" err="1" smtClean="0"/>
              <a:t>najmu</a:t>
            </a:r>
            <a:r>
              <a:rPr lang="en-US" dirty="0" smtClean="0"/>
              <a:t> je pod </a:t>
            </a:r>
            <a:r>
              <a:rPr lang="en-US" dirty="0" err="1" smtClean="0"/>
              <a:t>ugovorom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godinu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vi</a:t>
            </a:r>
            <a:r>
              <a:rPr lang="en-US" dirty="0" err="1" smtClean="0"/>
              <a:t>še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nepromijenjene</a:t>
            </a:r>
            <a:r>
              <a:rPr lang="en-US" dirty="0" smtClean="0"/>
              <a:t> </a:t>
            </a:r>
            <a:r>
              <a:rPr lang="en-US" dirty="0" err="1" smtClean="0"/>
              <a:t>troškove</a:t>
            </a:r>
            <a:r>
              <a:rPr lang="en-US" dirty="0"/>
              <a:t> </a:t>
            </a:r>
            <a:r>
              <a:rPr lang="en-US" dirty="0" err="1" smtClean="0"/>
              <a:t>poduzećima</a:t>
            </a:r>
            <a:r>
              <a:rPr lang="en-US" dirty="0" smtClean="0"/>
              <a:t> se </a:t>
            </a:r>
            <a:r>
              <a:rPr lang="en-US" dirty="0" err="1" smtClean="0"/>
              <a:t>isplati</a:t>
            </a:r>
            <a:r>
              <a:rPr lang="en-US" dirty="0" smtClean="0"/>
              <a:t> </a:t>
            </a:r>
            <a:r>
              <a:rPr lang="en-US" dirty="0" err="1" smtClean="0"/>
              <a:t>podizati</a:t>
            </a:r>
            <a:r>
              <a:rPr lang="en-US" dirty="0" smtClean="0"/>
              <a:t> </a:t>
            </a:r>
            <a:r>
              <a:rPr lang="en-US" dirty="0" err="1" smtClean="0"/>
              <a:t>proizvodnju</a:t>
            </a:r>
            <a:r>
              <a:rPr lang="en-US" dirty="0" smtClean="0"/>
              <a:t> i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bi </a:t>
            </a:r>
            <a:r>
              <a:rPr lang="en-US" dirty="0" err="1" smtClean="0"/>
              <a:t>povećali</a:t>
            </a:r>
            <a:r>
              <a:rPr lang="en-US" dirty="0" smtClean="0"/>
              <a:t> profit – </a:t>
            </a:r>
            <a:r>
              <a:rPr lang="en-US" dirty="0" err="1" smtClean="0"/>
              <a:t>stoga</a:t>
            </a:r>
            <a:r>
              <a:rPr lang="en-US" dirty="0" smtClean="0"/>
              <a:t> je </a:t>
            </a:r>
            <a:r>
              <a:rPr lang="en-US" dirty="0" err="1" smtClean="0"/>
              <a:t>kratkoročna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</a:t>
            </a:r>
            <a:r>
              <a:rPr lang="en-US" dirty="0" err="1" smtClean="0"/>
              <a:t>agregatne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AS </a:t>
            </a:r>
            <a:r>
              <a:rPr lang="en-US" dirty="0" err="1" smtClean="0"/>
              <a:t>rastuća</a:t>
            </a:r>
            <a:r>
              <a:rPr lang="en-US" dirty="0" smtClean="0"/>
              <a:t> (</a:t>
            </a:r>
            <a:r>
              <a:rPr lang="en-US" dirty="0" err="1" smtClean="0"/>
              <a:t>lijevi</a:t>
            </a:r>
            <a:r>
              <a:rPr lang="en-US" dirty="0" smtClean="0"/>
              <a:t>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grafa</a:t>
            </a:r>
            <a:r>
              <a:rPr lang="en-US" dirty="0" smtClean="0"/>
              <a:t> 1.8.)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64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Agregatna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ponuda</a:t>
            </a:r>
            <a:r>
              <a:rPr lang="en-US" sz="2800" b="1" u="sng" dirty="0" smtClean="0"/>
              <a:t> u </a:t>
            </a:r>
            <a:r>
              <a:rPr lang="en-US" sz="2800" b="1" u="sng" dirty="0" err="1" smtClean="0"/>
              <a:t>dugom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roku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Pla</a:t>
            </a:r>
            <a:r>
              <a:rPr lang="en-US" dirty="0" err="1" smtClean="0"/>
              <a:t>će</a:t>
            </a:r>
            <a:r>
              <a:rPr lang="en-US" dirty="0" smtClean="0"/>
              <a:t> i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postaju</a:t>
            </a:r>
            <a:r>
              <a:rPr lang="en-US" dirty="0" smtClean="0"/>
              <a:t> </a:t>
            </a:r>
            <a:r>
              <a:rPr lang="en-US" b="1" dirty="0" err="1" smtClean="0"/>
              <a:t>fleksibilne</a:t>
            </a:r>
            <a:endParaRPr lang="en-US" b="1" dirty="0" smtClean="0"/>
          </a:p>
          <a:p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pove</a:t>
            </a:r>
            <a:r>
              <a:rPr lang="en-US" dirty="0" err="1" smtClean="0"/>
              <a:t>ćanja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 </a:t>
            </a:r>
            <a:r>
              <a:rPr lang="en-US" dirty="0" err="1" smtClean="0"/>
              <a:t>radnici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htjeti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plaće</a:t>
            </a:r>
            <a:r>
              <a:rPr lang="en-US" dirty="0" smtClean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očuvanja</a:t>
            </a:r>
            <a:r>
              <a:rPr lang="en-US" dirty="0" smtClean="0"/>
              <a:t> </a:t>
            </a:r>
            <a:r>
              <a:rPr lang="en-US" dirty="0" err="1" smtClean="0"/>
              <a:t>kupovne</a:t>
            </a:r>
            <a:r>
              <a:rPr lang="en-US" dirty="0" smtClean="0"/>
              <a:t> </a:t>
            </a:r>
            <a:r>
              <a:rPr lang="en-US" dirty="0" err="1" smtClean="0"/>
              <a:t>moći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cije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inputa</a:t>
            </a:r>
            <a:r>
              <a:rPr lang="en-US" dirty="0" smtClean="0"/>
              <a:t> i </a:t>
            </a:r>
            <a:r>
              <a:rPr lang="en-US" dirty="0" err="1" smtClean="0"/>
              <a:t>porasta</a:t>
            </a:r>
            <a:r>
              <a:rPr lang="en-US" dirty="0" smtClean="0"/>
              <a:t> </a:t>
            </a:r>
            <a:r>
              <a:rPr lang="en-US" dirty="0" err="1" smtClean="0"/>
              <a:t>troška</a:t>
            </a:r>
            <a:r>
              <a:rPr lang="en-US" dirty="0" smtClean="0"/>
              <a:t> </a:t>
            </a:r>
            <a:r>
              <a:rPr lang="en-US" dirty="0" err="1" smtClean="0"/>
              <a:t>poslovanja</a:t>
            </a:r>
            <a:r>
              <a:rPr lang="en-US" dirty="0" smtClean="0"/>
              <a:t> u </a:t>
            </a:r>
            <a:r>
              <a:rPr lang="en-US" dirty="0" err="1" smtClean="0"/>
              <a:t>dugom</a:t>
            </a:r>
            <a:r>
              <a:rPr lang="en-US" dirty="0" smtClean="0"/>
              <a:t> </a:t>
            </a:r>
            <a:r>
              <a:rPr lang="en-US" dirty="0" err="1" smtClean="0"/>
              <a:t>roku</a:t>
            </a:r>
            <a:r>
              <a:rPr lang="en-US" dirty="0" smtClean="0"/>
              <a:t>, </a:t>
            </a:r>
            <a:r>
              <a:rPr lang="en-US" dirty="0" err="1" smtClean="0"/>
              <a:t>poduzeća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neće</a:t>
            </a:r>
            <a:r>
              <a:rPr lang="en-US" dirty="0" smtClean="0"/>
              <a:t> </a:t>
            </a:r>
            <a:r>
              <a:rPr lang="en-US" dirty="0" err="1" smtClean="0"/>
              <a:t>moći</a:t>
            </a:r>
            <a:r>
              <a:rPr lang="en-US" dirty="0" smtClean="0"/>
              <a:t> </a:t>
            </a:r>
            <a:r>
              <a:rPr lang="en-US" dirty="0" err="1" smtClean="0"/>
              <a:t>ostvarivati</a:t>
            </a:r>
            <a:r>
              <a:rPr lang="en-US" dirty="0" smtClean="0"/>
              <a:t> </a:t>
            </a:r>
            <a:r>
              <a:rPr lang="en-US" dirty="0" err="1" smtClean="0"/>
              <a:t>dodatnu</a:t>
            </a:r>
            <a:r>
              <a:rPr lang="en-US" dirty="0" smtClean="0"/>
              <a:t> </a:t>
            </a:r>
            <a:r>
              <a:rPr lang="en-US" dirty="0" err="1" smtClean="0"/>
              <a:t>zaradu</a:t>
            </a:r>
            <a:endParaRPr lang="en-US" dirty="0" smtClean="0"/>
          </a:p>
          <a:p>
            <a:r>
              <a:rPr lang="en-US" dirty="0" err="1" smtClean="0"/>
              <a:t>Krivulja</a:t>
            </a:r>
            <a:r>
              <a:rPr lang="en-US" dirty="0" smtClean="0"/>
              <a:t> AS </a:t>
            </a:r>
            <a:r>
              <a:rPr lang="en-US" dirty="0" err="1" smtClean="0"/>
              <a:t>postaje</a:t>
            </a:r>
            <a:r>
              <a:rPr lang="en-US" dirty="0" smtClean="0"/>
              <a:t> </a:t>
            </a:r>
            <a:r>
              <a:rPr lang="en-US" dirty="0" err="1" smtClean="0"/>
              <a:t>okomita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razini</a:t>
            </a:r>
            <a:r>
              <a:rPr lang="en-US" dirty="0" smtClean="0"/>
              <a:t> </a:t>
            </a:r>
            <a:r>
              <a:rPr lang="en-US" dirty="0" err="1" smtClean="0"/>
              <a:t>potencijalne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(</a:t>
            </a:r>
            <a:r>
              <a:rPr lang="en-US" dirty="0" err="1" smtClean="0"/>
              <a:t>desni</a:t>
            </a:r>
            <a:r>
              <a:rPr lang="en-US" dirty="0" smtClean="0"/>
              <a:t>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grafa</a:t>
            </a:r>
            <a:r>
              <a:rPr lang="en-US" dirty="0" smtClean="0"/>
              <a:t> 1.8.)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0" y="2160731"/>
            <a:ext cx="46736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2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Makroekonomska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ravnote</a:t>
            </a:r>
            <a:r>
              <a:rPr lang="en-US" sz="2800" b="1" u="sng" dirty="0" err="1" smtClean="0"/>
              <a:t>ža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Sjeci</a:t>
            </a:r>
            <a:r>
              <a:rPr lang="en-US" dirty="0" err="1" smtClean="0"/>
              <a:t>šte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AS i AD</a:t>
            </a:r>
          </a:p>
          <a:p>
            <a:r>
              <a:rPr lang="en-US" dirty="0" err="1" smtClean="0"/>
              <a:t>Pritom</a:t>
            </a:r>
            <a:r>
              <a:rPr lang="en-US" dirty="0" smtClean="0"/>
              <a:t> </a:t>
            </a:r>
            <a:r>
              <a:rPr lang="en-US" dirty="0" err="1" smtClean="0"/>
              <a:t>ostvarena</a:t>
            </a:r>
            <a:r>
              <a:rPr lang="en-US" dirty="0" smtClean="0"/>
              <a:t> </a:t>
            </a:r>
            <a:r>
              <a:rPr lang="en-US" dirty="0" err="1" smtClean="0"/>
              <a:t>ravnote</a:t>
            </a:r>
            <a:r>
              <a:rPr lang="en-US" dirty="0" err="1" smtClean="0"/>
              <a:t>žna</a:t>
            </a:r>
            <a:r>
              <a:rPr lang="en-US" dirty="0" smtClean="0"/>
              <a:t> </a:t>
            </a:r>
            <a:r>
              <a:rPr lang="en-US" dirty="0" err="1" smtClean="0"/>
              <a:t>proizvodnja</a:t>
            </a:r>
            <a:r>
              <a:rPr lang="en-US" dirty="0" smtClean="0"/>
              <a:t> Q* </a:t>
            </a:r>
            <a:r>
              <a:rPr lang="en-US" dirty="0" err="1" smtClean="0"/>
              <a:t>mož</a:t>
            </a:r>
            <a:r>
              <a:rPr lang="en-US" dirty="0" smtClean="0"/>
              <a:t> se </a:t>
            </a:r>
            <a:r>
              <a:rPr lang="en-US" dirty="0" err="1" smtClean="0"/>
              <a:t>razlikovati</a:t>
            </a:r>
            <a:r>
              <a:rPr lang="en-US" dirty="0" smtClean="0"/>
              <a:t> od </a:t>
            </a:r>
            <a:r>
              <a:rPr lang="en-US" dirty="0" err="1" smtClean="0"/>
              <a:t>potencijalne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Qp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Lijeva</a:t>
            </a:r>
            <a:r>
              <a:rPr lang="en-US" dirty="0" smtClean="0"/>
              <a:t> </a:t>
            </a:r>
            <a:r>
              <a:rPr lang="en-US" dirty="0" err="1" smtClean="0"/>
              <a:t>slika</a:t>
            </a:r>
            <a:r>
              <a:rPr lang="en-US" dirty="0" smtClean="0"/>
              <a:t> </a:t>
            </a:r>
            <a:r>
              <a:rPr lang="en-US" dirty="0" err="1" smtClean="0"/>
              <a:t>grafa</a:t>
            </a:r>
            <a:r>
              <a:rPr lang="en-US" dirty="0" smtClean="0"/>
              <a:t> 1.9. – </a:t>
            </a:r>
            <a:r>
              <a:rPr lang="en-US" b="1" dirty="0" err="1" smtClean="0"/>
              <a:t>puna</a:t>
            </a:r>
            <a:r>
              <a:rPr lang="en-US" b="1" dirty="0" smtClean="0"/>
              <a:t> </a:t>
            </a:r>
            <a:r>
              <a:rPr lang="en-US" b="1" dirty="0" err="1" smtClean="0"/>
              <a:t>zaposlenost</a:t>
            </a:r>
            <a:r>
              <a:rPr lang="en-US" b="1" dirty="0" smtClean="0"/>
              <a:t> </a:t>
            </a:r>
            <a:r>
              <a:rPr lang="en-US" b="1" dirty="0" err="1" smtClean="0"/>
              <a:t>resursa</a:t>
            </a:r>
            <a:r>
              <a:rPr lang="en-US" b="1" dirty="0" smtClean="0"/>
              <a:t> </a:t>
            </a:r>
            <a:r>
              <a:rPr lang="en-US" dirty="0" smtClean="0"/>
              <a:t>(Q*=</a:t>
            </a:r>
            <a:r>
              <a:rPr lang="en-US" dirty="0" err="1" smtClean="0"/>
              <a:t>Qp</a:t>
            </a:r>
            <a:r>
              <a:rPr lang="en-US" dirty="0" smtClean="0"/>
              <a:t>, </a:t>
            </a:r>
            <a:r>
              <a:rPr lang="en-US" dirty="0" err="1" smtClean="0"/>
              <a:t>pla</a:t>
            </a:r>
            <a:r>
              <a:rPr lang="en-US" dirty="0" err="1" smtClean="0"/>
              <a:t>će</a:t>
            </a:r>
            <a:r>
              <a:rPr lang="en-US" dirty="0" smtClean="0"/>
              <a:t>, </a:t>
            </a:r>
            <a:r>
              <a:rPr lang="en-US" dirty="0" err="1" smtClean="0"/>
              <a:t>cijena</a:t>
            </a:r>
            <a:r>
              <a:rPr lang="en-US" dirty="0" smtClean="0"/>
              <a:t> i </a:t>
            </a:r>
            <a:r>
              <a:rPr lang="en-US" dirty="0" err="1" smtClean="0"/>
              <a:t>očekivanja</a:t>
            </a:r>
            <a:r>
              <a:rPr lang="en-US" dirty="0" smtClean="0"/>
              <a:t> u </a:t>
            </a:r>
            <a:r>
              <a:rPr lang="en-US" dirty="0" err="1" smtClean="0"/>
              <a:t>potpunosti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se </a:t>
            </a:r>
            <a:r>
              <a:rPr lang="en-US" dirty="0" err="1" smtClean="0"/>
              <a:t>prilagodile</a:t>
            </a:r>
            <a:r>
              <a:rPr lang="en-US" dirty="0" smtClean="0"/>
              <a:t> </a:t>
            </a:r>
            <a:r>
              <a:rPr lang="en-US" dirty="0" err="1" smtClean="0"/>
              <a:t>dugoročnoj</a:t>
            </a:r>
            <a:r>
              <a:rPr lang="en-US" dirty="0" smtClean="0"/>
              <a:t> </a:t>
            </a:r>
            <a:r>
              <a:rPr lang="en-US" dirty="0" err="1" smtClean="0"/>
              <a:t>makroekonomskoj</a:t>
            </a:r>
            <a:r>
              <a:rPr lang="en-US" dirty="0" smtClean="0"/>
              <a:t> </a:t>
            </a:r>
            <a:r>
              <a:rPr lang="en-US" dirty="0" err="1" smtClean="0"/>
              <a:t>ravnoteži</a:t>
            </a:r>
            <a:r>
              <a:rPr lang="en-US" dirty="0" smtClean="0"/>
              <a:t>)</a:t>
            </a:r>
          </a:p>
          <a:p>
            <a:r>
              <a:rPr lang="en-US" dirty="0" smtClean="0"/>
              <a:t>Desna </a:t>
            </a:r>
            <a:r>
              <a:rPr lang="en-US" dirty="0" err="1"/>
              <a:t>slika</a:t>
            </a:r>
            <a:r>
              <a:rPr lang="en-US" dirty="0"/>
              <a:t> </a:t>
            </a:r>
            <a:r>
              <a:rPr lang="en-US" dirty="0" err="1"/>
              <a:t>grafa</a:t>
            </a:r>
            <a:r>
              <a:rPr lang="en-US" dirty="0"/>
              <a:t> 1.9. </a:t>
            </a:r>
            <a:r>
              <a:rPr lang="en-US" dirty="0" smtClean="0"/>
              <a:t>– </a:t>
            </a:r>
            <a:r>
              <a:rPr lang="en-US" b="1" dirty="0" err="1" smtClean="0"/>
              <a:t>podzaposlenost</a:t>
            </a:r>
            <a:r>
              <a:rPr lang="en-US" b="1" dirty="0" smtClean="0"/>
              <a:t> </a:t>
            </a:r>
            <a:r>
              <a:rPr lang="en-US" b="1" dirty="0" err="1" smtClean="0"/>
              <a:t>resursa</a:t>
            </a:r>
            <a:r>
              <a:rPr lang="en-US" b="1" dirty="0" smtClean="0"/>
              <a:t> </a:t>
            </a:r>
            <a:r>
              <a:rPr lang="en-US" dirty="0" smtClean="0"/>
              <a:t>(Q*&lt;</a:t>
            </a:r>
            <a:r>
              <a:rPr lang="en-US" dirty="0" err="1" smtClean="0"/>
              <a:t>Qp</a:t>
            </a:r>
            <a:r>
              <a:rPr lang="en-US" dirty="0" smtClean="0"/>
              <a:t>, </a:t>
            </a:r>
            <a:r>
              <a:rPr lang="en-US" dirty="0" err="1" smtClean="0"/>
              <a:t>neefikasno</a:t>
            </a:r>
            <a:r>
              <a:rPr lang="en-US" dirty="0" smtClean="0"/>
              <a:t> </a:t>
            </a:r>
            <a:r>
              <a:rPr lang="en-US" dirty="0" err="1" smtClean="0"/>
              <a:t>kori</a:t>
            </a:r>
            <a:r>
              <a:rPr lang="en-US" dirty="0" err="1" smtClean="0"/>
              <a:t>štenje</a:t>
            </a:r>
            <a:r>
              <a:rPr lang="en-US" dirty="0" smtClean="0"/>
              <a:t> </a:t>
            </a:r>
            <a:r>
              <a:rPr lang="en-US" dirty="0" err="1" smtClean="0"/>
              <a:t>resursa</a:t>
            </a:r>
            <a:r>
              <a:rPr lang="en-US" dirty="0" smtClean="0"/>
              <a:t>, </a:t>
            </a:r>
            <a:r>
              <a:rPr lang="en-US" dirty="0" err="1" smtClean="0"/>
              <a:t>plaće</a:t>
            </a:r>
            <a:r>
              <a:rPr lang="en-US" dirty="0" smtClean="0"/>
              <a:t> i </a:t>
            </a:r>
            <a:r>
              <a:rPr lang="en-US" dirty="0" err="1" smtClean="0"/>
              <a:t>cijene</a:t>
            </a:r>
            <a:r>
              <a:rPr lang="en-US" dirty="0" smtClean="0"/>
              <a:t> </a:t>
            </a:r>
            <a:r>
              <a:rPr lang="en-US" dirty="0" err="1" smtClean="0"/>
              <a:t>inputa</a:t>
            </a:r>
            <a:r>
              <a:rPr lang="en-US" dirty="0" smtClean="0"/>
              <a:t> </a:t>
            </a:r>
            <a:r>
              <a:rPr lang="en-US" dirty="0" err="1" smtClean="0"/>
              <a:t>još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uvijek</a:t>
            </a:r>
            <a:r>
              <a:rPr lang="en-US" dirty="0" smtClean="0"/>
              <a:t> </a:t>
            </a:r>
            <a:r>
              <a:rPr lang="en-US" dirty="0" err="1" smtClean="0"/>
              <a:t>relativno</a:t>
            </a:r>
            <a:r>
              <a:rPr lang="en-US" dirty="0" smtClean="0"/>
              <a:t> </a:t>
            </a:r>
            <a:r>
              <a:rPr lang="en-US" dirty="0" err="1" smtClean="0"/>
              <a:t>fleksibilne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631" y="2258702"/>
            <a:ext cx="54229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6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Promjena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ravnote</a:t>
            </a:r>
            <a:r>
              <a:rPr lang="en-US" sz="2800" b="1" u="sng" dirty="0" err="1" smtClean="0"/>
              <a:t>že</a:t>
            </a:r>
            <a:endParaRPr lang="en-US" sz="2800" b="1" u="sng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Uslijed</a:t>
            </a:r>
            <a:r>
              <a:rPr lang="en-US" dirty="0" smtClean="0"/>
              <a:t> </a:t>
            </a:r>
            <a:r>
              <a:rPr lang="en-US" dirty="0" err="1" smtClean="0"/>
              <a:t>pomaka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AS i AD</a:t>
            </a:r>
          </a:p>
          <a:p>
            <a:r>
              <a:rPr lang="en-US" dirty="0" err="1" smtClean="0"/>
              <a:t>Primjer</a:t>
            </a:r>
            <a:r>
              <a:rPr lang="en-US" dirty="0" smtClean="0"/>
              <a:t> 1: </a:t>
            </a:r>
            <a:r>
              <a:rPr lang="en-US" b="1" dirty="0" err="1" smtClean="0"/>
              <a:t>monetarna</a:t>
            </a:r>
            <a:r>
              <a:rPr lang="en-US" b="1" dirty="0" smtClean="0"/>
              <a:t> </a:t>
            </a:r>
            <a:r>
              <a:rPr lang="en-US" b="1" dirty="0" err="1" smtClean="0"/>
              <a:t>ekspanzija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dirty="0" smtClean="0"/>
              <a:t>M</a:t>
            </a:r>
            <a:r>
              <a:rPr lang="en-US" baseline="30000" dirty="0" smtClean="0"/>
              <a:t>s</a:t>
            </a:r>
            <a:r>
              <a:rPr lang="en-US" dirty="0" smtClean="0"/>
              <a:t>/P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 </a:t>
            </a:r>
            <a:r>
              <a:rPr lang="en-US" dirty="0" smtClean="0"/>
              <a:t>i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 </a:t>
            </a:r>
            <a:r>
              <a:rPr lang="en-US" dirty="0"/>
              <a:t>I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 </a:t>
            </a:r>
            <a:r>
              <a:rPr lang="en-US" dirty="0"/>
              <a:t>AD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</a:t>
            </a:r>
          </a:p>
          <a:p>
            <a:endParaRPr lang="en-US" dirty="0">
              <a:latin typeface="Wingdings"/>
              <a:ea typeface="Wingdings"/>
              <a:cs typeface="Wingdings"/>
            </a:endParaRPr>
          </a:p>
          <a:p>
            <a:r>
              <a:rPr lang="en-US" dirty="0" err="1"/>
              <a:t>Zbog</a:t>
            </a:r>
            <a:r>
              <a:rPr lang="en-US" dirty="0"/>
              <a:t> </a:t>
            </a:r>
            <a:r>
              <a:rPr lang="en-US" dirty="0" err="1"/>
              <a:t>navedenih</a:t>
            </a:r>
            <a:r>
              <a:rPr lang="en-US" dirty="0"/>
              <a:t> </a:t>
            </a:r>
            <a:r>
              <a:rPr lang="en-US" dirty="0" err="1" smtClean="0"/>
              <a:t>koraka</a:t>
            </a:r>
            <a:r>
              <a:rPr lang="en-US" dirty="0" smtClean="0"/>
              <a:t> </a:t>
            </a:r>
            <a:r>
              <a:rPr lang="en-US" dirty="0" err="1" smtClean="0"/>
              <a:t>imamo</a:t>
            </a:r>
            <a:r>
              <a:rPr lang="en-US" dirty="0" smtClean="0"/>
              <a:t> </a:t>
            </a:r>
            <a:r>
              <a:rPr lang="en-US" dirty="0" err="1" smtClean="0"/>
              <a:t>novu</a:t>
            </a:r>
            <a:r>
              <a:rPr lang="en-US" dirty="0" smtClean="0"/>
              <a:t> </a:t>
            </a:r>
            <a:r>
              <a:rPr lang="en-US" dirty="0" err="1" smtClean="0"/>
              <a:t>ravnote</a:t>
            </a:r>
            <a:r>
              <a:rPr lang="en-US" dirty="0" err="1" smtClean="0"/>
              <a:t>žnu</a:t>
            </a:r>
            <a:r>
              <a:rPr lang="en-US" dirty="0" smtClean="0"/>
              <a:t> </a:t>
            </a:r>
            <a:r>
              <a:rPr lang="en-US" dirty="0" err="1" smtClean="0"/>
              <a:t>situaciju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većim</a:t>
            </a:r>
            <a:r>
              <a:rPr lang="en-US" dirty="0" smtClean="0"/>
              <a:t> </a:t>
            </a:r>
            <a:r>
              <a:rPr lang="en-US" dirty="0" err="1" smtClean="0"/>
              <a:t>realnim</a:t>
            </a:r>
            <a:r>
              <a:rPr lang="en-US" dirty="0" smtClean="0"/>
              <a:t> BDP-</a:t>
            </a:r>
            <a:r>
              <a:rPr lang="en-US" dirty="0" err="1" smtClean="0"/>
              <a:t>om</a:t>
            </a:r>
            <a:r>
              <a:rPr lang="en-US" dirty="0" smtClean="0"/>
              <a:t> i </a:t>
            </a:r>
            <a:r>
              <a:rPr lang="en-US" dirty="0" err="1" smtClean="0"/>
              <a:t>većom</a:t>
            </a:r>
            <a:r>
              <a:rPr lang="en-US" dirty="0" smtClean="0"/>
              <a:t> </a:t>
            </a:r>
            <a:r>
              <a:rPr lang="en-US" dirty="0" err="1" smtClean="0"/>
              <a:t>razinom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1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Primjer</a:t>
            </a:r>
            <a:r>
              <a:rPr lang="en-US" dirty="0" smtClean="0"/>
              <a:t> 2: </a:t>
            </a:r>
            <a:r>
              <a:rPr lang="en-US" b="1" dirty="0" err="1" smtClean="0"/>
              <a:t>fiskalna</a:t>
            </a:r>
            <a:r>
              <a:rPr lang="en-US" b="1" dirty="0" smtClean="0"/>
              <a:t> </a:t>
            </a:r>
            <a:r>
              <a:rPr lang="en-US" b="1" dirty="0" err="1" smtClean="0"/>
              <a:t>ekspanzija</a:t>
            </a:r>
            <a:endParaRPr lang="en-US" b="1" dirty="0" smtClean="0"/>
          </a:p>
          <a:p>
            <a:endParaRPr lang="en-US" dirty="0"/>
          </a:p>
          <a:p>
            <a:r>
              <a:rPr lang="en-US" dirty="0"/>
              <a:t>T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 </a:t>
            </a:r>
            <a:r>
              <a:rPr lang="en-US" dirty="0" err="1" smtClean="0"/>
              <a:t>Yd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 </a:t>
            </a:r>
            <a:r>
              <a:rPr lang="en-US" dirty="0"/>
              <a:t>C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 </a:t>
            </a:r>
            <a:r>
              <a:rPr lang="en-US" dirty="0" smtClean="0"/>
              <a:t>AD</a:t>
            </a:r>
            <a:r>
              <a:rPr lang="en-US" dirty="0" smtClean="0">
                <a:latin typeface="Wingdings"/>
                <a:ea typeface="Wingdings"/>
                <a:cs typeface="Wingdings"/>
              </a:rPr>
              <a:t></a:t>
            </a:r>
          </a:p>
          <a:p>
            <a:endParaRPr lang="en-US" dirty="0">
              <a:latin typeface="Wingdings"/>
              <a:ea typeface="Wingdings"/>
              <a:cs typeface="Wingdings"/>
            </a:endParaRPr>
          </a:p>
          <a:p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 smtClean="0"/>
              <a:t>učinak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i u </a:t>
            </a:r>
            <a:r>
              <a:rPr lang="en-US" dirty="0" err="1" smtClean="0"/>
              <a:t>primjeru</a:t>
            </a:r>
            <a:r>
              <a:rPr lang="en-US" dirty="0" smtClean="0"/>
              <a:t> 1</a:t>
            </a:r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428930"/>
            <a:ext cx="5270500" cy="572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Sami </a:t>
            </a:r>
            <a:r>
              <a:rPr lang="en-US" dirty="0" err="1" smtClean="0"/>
              <a:t>nacrtajte</a:t>
            </a:r>
            <a:r>
              <a:rPr lang="en-US" dirty="0" smtClean="0"/>
              <a:t> (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pomo</a:t>
            </a:r>
            <a:r>
              <a:rPr lang="en-US" dirty="0" err="1" smtClean="0"/>
              <a:t>ć</a:t>
            </a:r>
            <a:r>
              <a:rPr lang="en-US" dirty="0" smtClean="0"/>
              <a:t> </a:t>
            </a:r>
            <a:r>
              <a:rPr lang="en-US" dirty="0" err="1" smtClean="0"/>
              <a:t>koraka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i u </a:t>
            </a:r>
            <a:r>
              <a:rPr lang="en-US" dirty="0" err="1" smtClean="0"/>
              <a:t>primjerima</a:t>
            </a:r>
            <a:r>
              <a:rPr lang="en-US" dirty="0" smtClean="0"/>
              <a:t> 1 i 2) </a:t>
            </a:r>
            <a:r>
              <a:rPr lang="en-US" dirty="0" err="1" smtClean="0"/>
              <a:t>slučajeve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potencijalne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 smtClean="0"/>
          </a:p>
          <a:p>
            <a:pPr lvl="1"/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troškova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57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Agregatna</a:t>
            </a:r>
            <a:r>
              <a:rPr lang="en-US" b="1" dirty="0" smtClean="0"/>
              <a:t> </a:t>
            </a:r>
            <a:r>
              <a:rPr lang="en-US" b="1" dirty="0" err="1" smtClean="0"/>
              <a:t>potražnja</a:t>
            </a:r>
            <a:r>
              <a:rPr lang="en-US" b="1" dirty="0" smtClean="0"/>
              <a:t> AD </a:t>
            </a:r>
            <a:r>
              <a:rPr lang="en-US" dirty="0" smtClean="0"/>
              <a:t>– </a:t>
            </a:r>
            <a:r>
              <a:rPr lang="en-US" dirty="0" err="1" smtClean="0"/>
              <a:t>ukupna</a:t>
            </a:r>
            <a:r>
              <a:rPr lang="en-US" dirty="0" smtClean="0"/>
              <a:t> </a:t>
            </a:r>
            <a:r>
              <a:rPr lang="en-US" dirty="0" err="1" smtClean="0"/>
              <a:t>količina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kupci</a:t>
            </a:r>
            <a:r>
              <a:rPr lang="en-US" dirty="0" smtClean="0"/>
              <a:t> (</a:t>
            </a:r>
            <a:r>
              <a:rPr lang="en-US" dirty="0" err="1" smtClean="0"/>
              <a:t>kućanstva</a:t>
            </a:r>
            <a:r>
              <a:rPr lang="en-US" dirty="0" smtClean="0"/>
              <a:t>, </a:t>
            </a:r>
            <a:r>
              <a:rPr lang="en-US" dirty="0" err="1" smtClean="0"/>
              <a:t>poduzeća</a:t>
            </a:r>
            <a:r>
              <a:rPr lang="en-US" dirty="0" smtClean="0"/>
              <a:t>, </a:t>
            </a:r>
            <a:r>
              <a:rPr lang="en-US" dirty="0" err="1" smtClean="0"/>
              <a:t>država</a:t>
            </a:r>
            <a:r>
              <a:rPr lang="en-US" dirty="0" smtClean="0"/>
              <a:t> i </a:t>
            </a:r>
            <a:r>
              <a:rPr lang="en-US" dirty="0" err="1" smtClean="0"/>
              <a:t>inozemni</a:t>
            </a:r>
            <a:r>
              <a:rPr lang="en-US" dirty="0" smtClean="0"/>
              <a:t> </a:t>
            </a:r>
            <a:r>
              <a:rPr lang="en-US" dirty="0" err="1" smtClean="0"/>
              <a:t>kupci</a:t>
            </a:r>
            <a:r>
              <a:rPr lang="en-US" dirty="0" smtClean="0"/>
              <a:t>) </a:t>
            </a:r>
            <a:r>
              <a:rPr lang="en-US" dirty="0" err="1" smtClean="0"/>
              <a:t>spremni</a:t>
            </a:r>
            <a:r>
              <a:rPr lang="en-US" dirty="0" smtClean="0"/>
              <a:t> </a:t>
            </a:r>
            <a:r>
              <a:rPr lang="en-US" dirty="0" err="1" smtClean="0"/>
              <a:t>kupiti</a:t>
            </a:r>
            <a:r>
              <a:rPr lang="en-US" dirty="0" smtClean="0"/>
              <a:t> </a:t>
            </a:r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različite</a:t>
            </a:r>
            <a:r>
              <a:rPr lang="en-US" dirty="0" smtClean="0"/>
              <a:t> </a:t>
            </a:r>
            <a:r>
              <a:rPr lang="en-US" dirty="0" err="1" smtClean="0"/>
              <a:t>razine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endParaRPr lang="en-US" dirty="0" smtClean="0"/>
          </a:p>
          <a:p>
            <a:endParaRPr lang="en-US" dirty="0"/>
          </a:p>
          <a:p>
            <a:r>
              <a:rPr lang="en-US" b="1" dirty="0" err="1" smtClean="0"/>
              <a:t>Krivulja</a:t>
            </a:r>
            <a:r>
              <a:rPr lang="en-US" b="1" dirty="0" smtClean="0"/>
              <a:t> </a:t>
            </a:r>
            <a:r>
              <a:rPr lang="en-US" b="1" dirty="0" err="1" smtClean="0"/>
              <a:t>agregatne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grafički</a:t>
            </a:r>
            <a:r>
              <a:rPr lang="en-US" dirty="0" smtClean="0"/>
              <a:t> </a:t>
            </a:r>
            <a:r>
              <a:rPr lang="en-US" dirty="0" err="1" smtClean="0"/>
              <a:t>prikazuje</a:t>
            </a:r>
            <a:r>
              <a:rPr lang="en-US" dirty="0" smtClean="0"/>
              <a:t> </a:t>
            </a:r>
            <a:r>
              <a:rPr lang="en-US" dirty="0" err="1" smtClean="0"/>
              <a:t>kako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ukupna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se </a:t>
            </a:r>
            <a:r>
              <a:rPr lang="en-US" dirty="0" err="1" smtClean="0"/>
              <a:t>mijenja</a:t>
            </a:r>
            <a:r>
              <a:rPr lang="en-US" dirty="0" smtClean="0"/>
              <a:t> </a:t>
            </a:r>
            <a:r>
              <a:rPr lang="en-US" dirty="0" err="1" smtClean="0"/>
              <a:t>opća</a:t>
            </a:r>
            <a:r>
              <a:rPr lang="en-US" dirty="0" smtClean="0"/>
              <a:t> </a:t>
            </a:r>
            <a:r>
              <a:rPr lang="en-US" dirty="0" err="1" smtClean="0"/>
              <a:t>razina</a:t>
            </a:r>
            <a:r>
              <a:rPr lang="en-US" dirty="0" smtClean="0"/>
              <a:t> </a:t>
            </a:r>
            <a:r>
              <a:rPr lang="en-US" dirty="0" err="1" smtClean="0"/>
              <a:t>cijena</a:t>
            </a:r>
            <a:r>
              <a:rPr lang="en-US" dirty="0" smtClean="0"/>
              <a:t>, </a:t>
            </a:r>
            <a:r>
              <a:rPr lang="en-US" i="1" dirty="0" smtClean="0"/>
              <a:t>ceteris paribus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487" y="3614016"/>
            <a:ext cx="3811857" cy="243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8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Podsjetnik</a:t>
            </a:r>
            <a:r>
              <a:rPr lang="en-US" b="1" dirty="0" smtClean="0"/>
              <a:t> </a:t>
            </a:r>
            <a:r>
              <a:rPr lang="en-US" b="1" dirty="0" err="1" smtClean="0"/>
              <a:t>na</a:t>
            </a:r>
            <a:r>
              <a:rPr lang="en-US" b="1" dirty="0" smtClean="0"/>
              <a:t> </a:t>
            </a:r>
            <a:r>
              <a:rPr lang="en-US" dirty="0" smtClean="0"/>
              <a:t>BDP</a:t>
            </a:r>
          </a:p>
          <a:p>
            <a:pPr lvl="1"/>
            <a:r>
              <a:rPr lang="en-US" i="1" dirty="0" err="1" smtClean="0"/>
              <a:t>Realni</a:t>
            </a:r>
            <a:r>
              <a:rPr lang="en-US" i="1" dirty="0" smtClean="0"/>
              <a:t> BDP = BDP u </a:t>
            </a:r>
            <a:r>
              <a:rPr lang="en-US" i="1" dirty="0" err="1" smtClean="0"/>
              <a:t>stalnim</a:t>
            </a:r>
            <a:r>
              <a:rPr lang="en-US" i="1" dirty="0" smtClean="0"/>
              <a:t> </a:t>
            </a:r>
            <a:r>
              <a:rPr lang="en-US" i="1" dirty="0" err="1" smtClean="0"/>
              <a:t>cijenama</a:t>
            </a:r>
            <a:r>
              <a:rPr lang="en-US" i="1" dirty="0" smtClean="0"/>
              <a:t> </a:t>
            </a:r>
          </a:p>
          <a:p>
            <a:pPr lvl="1"/>
            <a:r>
              <a:rPr lang="en-US" u="sng" dirty="0" smtClean="0"/>
              <a:t>3 </a:t>
            </a:r>
            <a:r>
              <a:rPr lang="en-US" u="sng" dirty="0" err="1" smtClean="0"/>
              <a:t>načina</a:t>
            </a:r>
            <a:r>
              <a:rPr lang="en-US" u="sng" dirty="0" smtClean="0"/>
              <a:t> </a:t>
            </a:r>
            <a:r>
              <a:rPr lang="en-US" u="sng" dirty="0" err="1" smtClean="0"/>
              <a:t>računanja</a:t>
            </a:r>
            <a:r>
              <a:rPr lang="en-US" u="sng" dirty="0" smtClean="0"/>
              <a:t>:</a:t>
            </a:r>
          </a:p>
          <a:p>
            <a:pPr lvl="2"/>
            <a:r>
              <a:rPr lang="en-US" dirty="0" smtClean="0"/>
              <a:t>Kao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potrošnju</a:t>
            </a:r>
            <a:r>
              <a:rPr lang="en-US" dirty="0" smtClean="0"/>
              <a:t> </a:t>
            </a:r>
            <a:r>
              <a:rPr lang="en-US" dirty="0" err="1" smtClean="0"/>
              <a:t>roba</a:t>
            </a:r>
            <a:r>
              <a:rPr lang="en-US" dirty="0" smtClean="0"/>
              <a:t> i </a:t>
            </a:r>
            <a:r>
              <a:rPr lang="en-US" dirty="0" err="1" smtClean="0"/>
              <a:t>usluga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Kao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r>
              <a:rPr lang="en-US" dirty="0" smtClean="0"/>
              <a:t> </a:t>
            </a:r>
            <a:r>
              <a:rPr lang="en-US" dirty="0" err="1" smtClean="0"/>
              <a:t>zarađenih</a:t>
            </a:r>
            <a:r>
              <a:rPr lang="en-US" dirty="0" smtClean="0"/>
              <a:t> </a:t>
            </a:r>
            <a:r>
              <a:rPr lang="en-US" dirty="0" err="1" smtClean="0"/>
              <a:t>unutar</a:t>
            </a:r>
            <a:r>
              <a:rPr lang="en-US" dirty="0" smtClean="0"/>
              <a:t> </a:t>
            </a:r>
            <a:r>
              <a:rPr lang="en-US" dirty="0" err="1" smtClean="0"/>
              <a:t>ekonomije</a:t>
            </a:r>
            <a:endParaRPr lang="en-US" dirty="0"/>
          </a:p>
          <a:p>
            <a:pPr lvl="2"/>
            <a:r>
              <a:rPr lang="en-US" dirty="0" smtClean="0"/>
              <a:t>Kao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dodanih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u </a:t>
            </a:r>
            <a:r>
              <a:rPr lang="en-US" dirty="0" err="1" smtClean="0"/>
              <a:t>proizvodnom</a:t>
            </a:r>
            <a:r>
              <a:rPr lang="en-US" dirty="0" smtClean="0"/>
              <a:t> </a:t>
            </a:r>
            <a:r>
              <a:rPr lang="en-US" dirty="0" err="1" smtClean="0"/>
              <a:t>procesu</a:t>
            </a:r>
            <a:endParaRPr lang="en-US" dirty="0" smtClean="0"/>
          </a:p>
          <a:p>
            <a:pPr lvl="1"/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govorimo</a:t>
            </a:r>
            <a:r>
              <a:rPr lang="en-US" dirty="0" smtClean="0"/>
              <a:t> o </a:t>
            </a:r>
            <a:r>
              <a:rPr lang="en-US" dirty="0" err="1" smtClean="0"/>
              <a:t>kretanjima</a:t>
            </a:r>
            <a:r>
              <a:rPr lang="en-US" dirty="0" smtClean="0"/>
              <a:t> </a:t>
            </a:r>
            <a:r>
              <a:rPr lang="en-US" dirty="0" err="1" smtClean="0"/>
              <a:t>realnog</a:t>
            </a:r>
            <a:r>
              <a:rPr lang="en-US" dirty="0" smtClean="0"/>
              <a:t> BDP-a </a:t>
            </a:r>
            <a:r>
              <a:rPr lang="en-US" dirty="0" err="1" smtClean="0"/>
              <a:t>zapravo</a:t>
            </a:r>
            <a:r>
              <a:rPr lang="en-US" dirty="0" smtClean="0"/>
              <a:t> </a:t>
            </a:r>
            <a:r>
              <a:rPr lang="en-US" dirty="0" err="1" smtClean="0"/>
              <a:t>govorimo</a:t>
            </a:r>
            <a:r>
              <a:rPr lang="en-US" dirty="0" smtClean="0"/>
              <a:t> i o </a:t>
            </a:r>
            <a:r>
              <a:rPr lang="en-US" dirty="0" err="1" smtClean="0"/>
              <a:t>kretanjima</a:t>
            </a:r>
            <a:r>
              <a:rPr lang="en-US" dirty="0" smtClean="0"/>
              <a:t> </a:t>
            </a:r>
            <a:r>
              <a:rPr lang="en-US" dirty="0" err="1" smtClean="0"/>
              <a:t>realne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r>
              <a:rPr lang="en-US" dirty="0" smtClean="0"/>
              <a:t> i </a:t>
            </a:r>
            <a:r>
              <a:rPr lang="en-US" dirty="0" err="1" smtClean="0"/>
              <a:t>realnih</a:t>
            </a:r>
            <a:r>
              <a:rPr lang="en-US" dirty="0" smtClean="0"/>
              <a:t> </a:t>
            </a:r>
            <a:r>
              <a:rPr lang="en-US" dirty="0" err="1" smtClean="0"/>
              <a:t>dohodaka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BDP =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četiri</a:t>
            </a:r>
            <a:r>
              <a:rPr lang="en-US" dirty="0" smtClean="0"/>
              <a:t> </a:t>
            </a:r>
            <a:r>
              <a:rPr lang="en-US" dirty="0" err="1" smtClean="0"/>
              <a:t>komponente</a:t>
            </a:r>
            <a:r>
              <a:rPr lang="en-US" dirty="0" smtClean="0"/>
              <a:t> </a:t>
            </a:r>
            <a:r>
              <a:rPr lang="en-US" dirty="0" err="1" smtClean="0"/>
              <a:t>finalne</a:t>
            </a:r>
            <a:r>
              <a:rPr lang="en-US" dirty="0" smtClean="0"/>
              <a:t> </a:t>
            </a:r>
            <a:r>
              <a:rPr lang="en-US" dirty="0" err="1" smtClean="0"/>
              <a:t>potrošnje</a:t>
            </a:r>
            <a:endParaRPr lang="en-US" dirty="0"/>
          </a:p>
          <a:p>
            <a:pPr lvl="1"/>
            <a:endParaRPr lang="en-US" dirty="0" smtClean="0"/>
          </a:p>
          <a:p>
            <a:pPr marL="320040" lvl="1" indent="0" algn="ctr">
              <a:buNone/>
            </a:pPr>
            <a:r>
              <a:rPr lang="en-US" sz="3200" b="1" dirty="0" smtClean="0">
                <a:solidFill>
                  <a:schemeClr val="accent1"/>
                </a:solidFill>
              </a:rPr>
              <a:t>AD = BDP = C + I + G + NX</a:t>
            </a:r>
            <a:endParaRPr lang="en-US" sz="3200" b="1" dirty="0">
              <a:solidFill>
                <a:schemeClr val="accent1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9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 smtClean="0"/>
              <a:t>Zašto</a:t>
            </a:r>
            <a:r>
              <a:rPr lang="en-US" u="sng" dirty="0" smtClean="0"/>
              <a:t> </a:t>
            </a:r>
            <a:r>
              <a:rPr lang="en-US" u="sng" dirty="0" err="1" smtClean="0"/>
              <a:t>krivulja</a:t>
            </a:r>
            <a:r>
              <a:rPr lang="en-US" u="sng" dirty="0" smtClean="0"/>
              <a:t> </a:t>
            </a:r>
            <a:r>
              <a:rPr lang="en-US" u="sng" dirty="0" err="1" smtClean="0"/>
              <a:t>agregatne</a:t>
            </a:r>
            <a:r>
              <a:rPr lang="en-US" u="sng" dirty="0" smtClean="0"/>
              <a:t> </a:t>
            </a:r>
            <a:r>
              <a:rPr lang="en-US" u="sng" dirty="0" err="1" smtClean="0"/>
              <a:t>potražnje</a:t>
            </a:r>
            <a:r>
              <a:rPr lang="en-US" u="sng" dirty="0" smtClean="0"/>
              <a:t> </a:t>
            </a:r>
            <a:r>
              <a:rPr lang="en-US" u="sng" dirty="0" err="1" smtClean="0"/>
              <a:t>ima</a:t>
            </a:r>
            <a:r>
              <a:rPr lang="en-US" u="sng" dirty="0" smtClean="0"/>
              <a:t> </a:t>
            </a:r>
            <a:r>
              <a:rPr lang="en-US" u="sng" dirty="0" err="1" smtClean="0"/>
              <a:t>negativan</a:t>
            </a:r>
            <a:r>
              <a:rPr lang="en-US" u="sng" dirty="0" smtClean="0"/>
              <a:t> </a:t>
            </a:r>
            <a:r>
              <a:rPr lang="en-US" u="sng" dirty="0" err="1" smtClean="0"/>
              <a:t>nagib</a:t>
            </a:r>
            <a:r>
              <a:rPr lang="en-US" u="sng" dirty="0" smtClean="0"/>
              <a:t>?</a:t>
            </a:r>
          </a:p>
          <a:p>
            <a:endParaRPr lang="en-US" dirty="0"/>
          </a:p>
          <a:p>
            <a:r>
              <a:rPr lang="en-US" dirty="0"/>
              <a:t>3</a:t>
            </a:r>
            <a:r>
              <a:rPr lang="en-US" dirty="0" smtClean="0"/>
              <a:t> </a:t>
            </a:r>
            <a:r>
              <a:rPr lang="en-US" dirty="0" err="1" smtClean="0"/>
              <a:t>efekta</a:t>
            </a:r>
            <a:r>
              <a:rPr lang="en-US" dirty="0" smtClean="0"/>
              <a:t>:</a:t>
            </a:r>
          </a:p>
          <a:p>
            <a:pPr lvl="1"/>
            <a:r>
              <a:rPr lang="en-US" b="1" dirty="0" err="1" smtClean="0"/>
              <a:t>Efekt</a:t>
            </a:r>
            <a:r>
              <a:rPr lang="en-US" b="1" dirty="0" smtClean="0"/>
              <a:t> </a:t>
            </a:r>
            <a:r>
              <a:rPr lang="en-US" b="1" dirty="0" err="1" smtClean="0"/>
              <a:t>kamatne</a:t>
            </a:r>
            <a:r>
              <a:rPr lang="en-US" b="1" dirty="0" smtClean="0"/>
              <a:t> </a:t>
            </a:r>
            <a:r>
              <a:rPr lang="en-US" b="1" dirty="0" err="1" smtClean="0"/>
              <a:t>stope</a:t>
            </a:r>
            <a:r>
              <a:rPr lang="en-US" b="1" dirty="0" smtClean="0"/>
              <a:t> </a:t>
            </a:r>
          </a:p>
          <a:p>
            <a:pPr marL="320040" lvl="1" indent="0">
              <a:buNone/>
            </a:pPr>
            <a:r>
              <a:rPr lang="en-US" dirty="0"/>
              <a:t>	</a:t>
            </a:r>
            <a:r>
              <a:rPr lang="en-US" dirty="0" smtClean="0"/>
              <a:t>P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/>
              <a:t>M/P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/>
              <a:t>i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/>
              <a:t>I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/>
              <a:t>AD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</a:p>
          <a:p>
            <a:pPr marL="320040" lvl="1" indent="0">
              <a:buNone/>
            </a:pPr>
            <a:endParaRPr lang="en-US" dirty="0" smtClean="0"/>
          </a:p>
          <a:p>
            <a:pPr lvl="1"/>
            <a:r>
              <a:rPr lang="en-US" b="1" dirty="0" err="1" smtClean="0"/>
              <a:t>Efekt</a:t>
            </a:r>
            <a:r>
              <a:rPr lang="en-US" b="1" dirty="0" smtClean="0"/>
              <a:t> </a:t>
            </a:r>
            <a:r>
              <a:rPr lang="en-US" b="1" dirty="0" err="1" smtClean="0"/>
              <a:t>realnog</a:t>
            </a:r>
            <a:r>
              <a:rPr lang="en-US" b="1" dirty="0" smtClean="0"/>
              <a:t> </a:t>
            </a:r>
            <a:r>
              <a:rPr lang="en-US" b="1" dirty="0" err="1" smtClean="0"/>
              <a:t>bogatstva</a:t>
            </a:r>
            <a:r>
              <a:rPr lang="en-US" b="1" dirty="0" smtClean="0"/>
              <a:t> </a:t>
            </a:r>
          </a:p>
          <a:p>
            <a:pPr marL="320040" lvl="1" indent="0">
              <a:buNone/>
            </a:pPr>
            <a:r>
              <a:rPr lang="en-US" dirty="0"/>
              <a:t>	</a:t>
            </a:r>
            <a:r>
              <a:rPr lang="en-US" dirty="0" smtClean="0"/>
              <a:t>P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π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Imovina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>
                <a:sym typeface="Wingdings"/>
              </a:rPr>
              <a:t>C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/>
              <a:t>AD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</a:p>
          <a:p>
            <a:pPr marL="320040" lvl="1" indent="0">
              <a:buNone/>
            </a:pPr>
            <a:endParaRPr lang="en-US" dirty="0" smtClean="0"/>
          </a:p>
          <a:p>
            <a:pPr lvl="1"/>
            <a:r>
              <a:rPr lang="en-US" b="1" dirty="0" err="1" smtClean="0"/>
              <a:t>Efekt</a:t>
            </a:r>
            <a:r>
              <a:rPr lang="en-US" b="1" dirty="0" smtClean="0"/>
              <a:t> </a:t>
            </a:r>
            <a:r>
              <a:rPr lang="en-US" b="1" dirty="0" err="1" smtClean="0"/>
              <a:t>relativnih</a:t>
            </a:r>
            <a:r>
              <a:rPr lang="en-US" b="1" dirty="0" smtClean="0"/>
              <a:t> </a:t>
            </a:r>
            <a:r>
              <a:rPr lang="en-US" b="1" dirty="0" err="1" smtClean="0"/>
              <a:t>cijena</a:t>
            </a:r>
            <a:r>
              <a:rPr lang="en-US" b="1" dirty="0" smtClean="0"/>
              <a:t> </a:t>
            </a:r>
          </a:p>
          <a:p>
            <a:pPr marL="320040" lvl="1" indent="0">
              <a:buNone/>
            </a:pPr>
            <a:r>
              <a:rPr lang="en-US" dirty="0"/>
              <a:t>	</a:t>
            </a:r>
            <a:r>
              <a:rPr lang="en-US" dirty="0" smtClean="0"/>
              <a:t>P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/>
              <a:t>P</a:t>
            </a:r>
            <a:r>
              <a:rPr lang="en-US" baseline="-25000" dirty="0" smtClean="0"/>
              <a:t>HR</a:t>
            </a:r>
            <a:r>
              <a:rPr lang="en-US" dirty="0" smtClean="0"/>
              <a:t>/P</a:t>
            </a:r>
            <a:r>
              <a:rPr lang="en-US" baseline="-25000" dirty="0" smtClean="0"/>
              <a:t>IN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>
                <a:sym typeface="Wingdings"/>
              </a:rPr>
              <a:t>AD</a:t>
            </a:r>
            <a:r>
              <a:rPr lang="en-US" baseline="-25000" dirty="0" smtClean="0">
                <a:sym typeface="Wingdings"/>
              </a:rPr>
              <a:t>IN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/>
              <a:t>E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>
                <a:sym typeface="Wingdings"/>
              </a:rPr>
              <a:t>NX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smtClean="0">
                <a:sym typeface="Wingdings"/>
              </a:rPr>
              <a:t>AD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</a:p>
          <a:p>
            <a:pPr lvl="1"/>
            <a:endParaRPr lang="en-US" dirty="0">
              <a:latin typeface="Wingdings"/>
              <a:ea typeface="Wingdings"/>
              <a:cs typeface="Wingdings"/>
              <a:sym typeface="Wingding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19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Promjenom</a:t>
            </a:r>
            <a:r>
              <a:rPr lang="en-US" b="1" dirty="0" smtClean="0"/>
              <a:t> </a:t>
            </a:r>
            <a:r>
              <a:rPr lang="en-US" b="1" dirty="0" err="1" smtClean="0"/>
              <a:t>opće</a:t>
            </a:r>
            <a:r>
              <a:rPr lang="en-US" b="1" dirty="0" smtClean="0"/>
              <a:t> </a:t>
            </a:r>
            <a:r>
              <a:rPr lang="en-US" b="1" dirty="0" err="1" smtClean="0"/>
              <a:t>razine</a:t>
            </a:r>
            <a:r>
              <a:rPr lang="en-US" b="1" dirty="0" smtClean="0"/>
              <a:t> </a:t>
            </a:r>
            <a:r>
              <a:rPr lang="en-US" b="1" dirty="0" err="1" smtClean="0"/>
              <a:t>cijena</a:t>
            </a:r>
            <a:r>
              <a:rPr lang="en-US" dirty="0" smtClean="0"/>
              <a:t>, ceteris paribus, </a:t>
            </a:r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dirty="0" err="1" smtClean="0"/>
              <a:t>promjene</a:t>
            </a:r>
            <a:r>
              <a:rPr lang="en-US" dirty="0" smtClean="0"/>
              <a:t> </a:t>
            </a:r>
            <a:r>
              <a:rPr lang="en-US" dirty="0" err="1" smtClean="0"/>
              <a:t>tražene</a:t>
            </a:r>
            <a:r>
              <a:rPr lang="en-US" dirty="0" smtClean="0"/>
              <a:t> </a:t>
            </a:r>
            <a:r>
              <a:rPr lang="en-US" dirty="0" err="1" smtClean="0"/>
              <a:t>količine</a:t>
            </a:r>
            <a:r>
              <a:rPr lang="en-US" dirty="0" smtClean="0"/>
              <a:t> </a:t>
            </a:r>
            <a:r>
              <a:rPr lang="en-US" b="1" dirty="0" err="1" smtClean="0"/>
              <a:t>duž</a:t>
            </a:r>
            <a:r>
              <a:rPr lang="en-US" b="1" dirty="0" smtClean="0"/>
              <a:t> </a:t>
            </a:r>
            <a:r>
              <a:rPr lang="en-US" b="1" dirty="0" err="1" smtClean="0"/>
              <a:t>iste</a:t>
            </a:r>
            <a:r>
              <a:rPr lang="en-US" b="1" dirty="0" smtClean="0"/>
              <a:t> </a:t>
            </a:r>
            <a:r>
              <a:rPr lang="en-US" b="1" dirty="0" err="1" smtClean="0"/>
              <a:t>krivulje</a:t>
            </a:r>
            <a:r>
              <a:rPr lang="en-US" b="1" dirty="0" smtClean="0"/>
              <a:t> </a:t>
            </a:r>
            <a:r>
              <a:rPr lang="en-US" b="1" dirty="0" err="1" smtClean="0"/>
              <a:t>agregatne</a:t>
            </a:r>
            <a:r>
              <a:rPr lang="en-US" b="1" dirty="0" smtClean="0"/>
              <a:t> </a:t>
            </a:r>
            <a:r>
              <a:rPr lang="en-US" b="1" dirty="0" err="1" smtClean="0"/>
              <a:t>potražnje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Na </a:t>
            </a:r>
            <a:r>
              <a:rPr lang="en-US" dirty="0" err="1" smtClean="0"/>
              <a:t>pomak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AD </a:t>
            </a:r>
            <a:r>
              <a:rPr lang="en-US" dirty="0" err="1" smtClean="0"/>
              <a:t>utjecat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situacije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utječu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njene</a:t>
            </a:r>
            <a:r>
              <a:rPr lang="en-US" dirty="0" smtClean="0"/>
              <a:t> </a:t>
            </a:r>
            <a:r>
              <a:rPr lang="en-US" dirty="0" err="1" smtClean="0"/>
              <a:t>potkomponente</a:t>
            </a:r>
            <a:r>
              <a:rPr lang="en-US" dirty="0" smtClean="0"/>
              <a:t>:</a:t>
            </a:r>
          </a:p>
          <a:p>
            <a:pPr lvl="1"/>
            <a:r>
              <a:rPr lang="en-US" b="1" dirty="0" err="1" smtClean="0"/>
              <a:t>Mjere</a:t>
            </a:r>
            <a:r>
              <a:rPr lang="en-US" b="1" dirty="0" smtClean="0"/>
              <a:t> </a:t>
            </a:r>
            <a:r>
              <a:rPr lang="en-US" b="1" dirty="0" err="1" smtClean="0"/>
              <a:t>makroekonomskih</a:t>
            </a:r>
            <a:r>
              <a:rPr lang="en-US" b="1" dirty="0" smtClean="0"/>
              <a:t> </a:t>
            </a:r>
            <a:r>
              <a:rPr lang="en-US" b="1" dirty="0" err="1" smtClean="0"/>
              <a:t>politika</a:t>
            </a:r>
            <a:r>
              <a:rPr lang="en-US" b="1" dirty="0" smtClean="0"/>
              <a:t> </a:t>
            </a:r>
            <a:r>
              <a:rPr lang="en-US" i="1" dirty="0" smtClean="0"/>
              <a:t>– </a:t>
            </a:r>
            <a:r>
              <a:rPr lang="en-US" i="1" dirty="0" err="1" smtClean="0"/>
              <a:t>monetarna</a:t>
            </a:r>
            <a:r>
              <a:rPr lang="en-US" i="1" dirty="0" smtClean="0"/>
              <a:t> </a:t>
            </a:r>
            <a:r>
              <a:rPr lang="en-US" i="1" dirty="0" err="1" smtClean="0"/>
              <a:t>politika</a:t>
            </a:r>
            <a:r>
              <a:rPr lang="en-US" i="1" dirty="0" smtClean="0"/>
              <a:t>, </a:t>
            </a:r>
            <a:r>
              <a:rPr lang="en-US" i="1" dirty="0" err="1" smtClean="0"/>
              <a:t>fiskalna</a:t>
            </a:r>
            <a:r>
              <a:rPr lang="en-US" i="1" dirty="0" smtClean="0"/>
              <a:t> </a:t>
            </a:r>
            <a:r>
              <a:rPr lang="en-US" i="1" dirty="0" err="1" smtClean="0"/>
              <a:t>politika</a:t>
            </a:r>
            <a:r>
              <a:rPr lang="en-US" i="1" dirty="0" smtClean="0"/>
              <a:t> </a:t>
            </a:r>
            <a:r>
              <a:rPr lang="en-US" i="1" dirty="0" err="1" smtClean="0"/>
              <a:t>te</a:t>
            </a:r>
            <a:r>
              <a:rPr lang="en-US" i="1" dirty="0" smtClean="0"/>
              <a:t> </a:t>
            </a:r>
            <a:r>
              <a:rPr lang="en-US" i="1" dirty="0" err="1" smtClean="0"/>
              <a:t>politika</a:t>
            </a:r>
            <a:r>
              <a:rPr lang="en-US" i="1" dirty="0" smtClean="0"/>
              <a:t> </a:t>
            </a:r>
            <a:r>
              <a:rPr lang="en-US" i="1" dirty="0" err="1" smtClean="0"/>
              <a:t>deviznog</a:t>
            </a:r>
            <a:r>
              <a:rPr lang="en-US" i="1" dirty="0" smtClean="0"/>
              <a:t> </a:t>
            </a:r>
            <a:r>
              <a:rPr lang="en-US" i="1" dirty="0" err="1" smtClean="0"/>
              <a:t>tečaja</a:t>
            </a:r>
            <a:endParaRPr lang="en-US" i="1" dirty="0" smtClean="0"/>
          </a:p>
          <a:p>
            <a:pPr lvl="1"/>
            <a:endParaRPr lang="en-US" dirty="0"/>
          </a:p>
          <a:p>
            <a:pPr lvl="1"/>
            <a:r>
              <a:rPr lang="en-US" b="1" dirty="0" err="1" smtClean="0"/>
              <a:t>Egozgene</a:t>
            </a:r>
            <a:r>
              <a:rPr lang="en-US" b="1" dirty="0" smtClean="0"/>
              <a:t> </a:t>
            </a:r>
            <a:r>
              <a:rPr lang="en-US" b="1" dirty="0" err="1" smtClean="0"/>
              <a:t>varijable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domaća</a:t>
            </a:r>
            <a:r>
              <a:rPr lang="en-US" dirty="0" smtClean="0"/>
              <a:t> </a:t>
            </a:r>
            <a:r>
              <a:rPr lang="en-US" dirty="0" err="1" smtClean="0"/>
              <a:t>ekonomska</a:t>
            </a:r>
            <a:r>
              <a:rPr lang="en-US" dirty="0" smtClean="0"/>
              <a:t> </a:t>
            </a:r>
            <a:r>
              <a:rPr lang="en-US" dirty="0" err="1" smtClean="0"/>
              <a:t>politika</a:t>
            </a:r>
            <a:r>
              <a:rPr lang="en-US" dirty="0" smtClean="0"/>
              <a:t> </a:t>
            </a:r>
            <a:r>
              <a:rPr lang="en-US" dirty="0" err="1" smtClean="0"/>
              <a:t>nema</a:t>
            </a:r>
            <a:r>
              <a:rPr lang="en-US" dirty="0" smtClean="0"/>
              <a:t> </a:t>
            </a:r>
            <a:r>
              <a:rPr lang="en-US" dirty="0" err="1" smtClean="0"/>
              <a:t>utjecaja</a:t>
            </a:r>
            <a:r>
              <a:rPr lang="en-US" dirty="0" smtClean="0"/>
              <a:t> (</a:t>
            </a:r>
            <a:r>
              <a:rPr lang="en-US" dirty="0" err="1" smtClean="0"/>
              <a:t>inozemna</a:t>
            </a:r>
            <a:r>
              <a:rPr lang="en-US" dirty="0" smtClean="0"/>
              <a:t> </a:t>
            </a:r>
            <a:r>
              <a:rPr lang="en-US" dirty="0" err="1" smtClean="0"/>
              <a:t>proizvodnja</a:t>
            </a:r>
            <a:r>
              <a:rPr lang="en-US" dirty="0" smtClean="0"/>
              <a:t>, </a:t>
            </a:r>
            <a:r>
              <a:rPr lang="en-US" dirty="0" err="1" smtClean="0"/>
              <a:t>nepredvidivi</a:t>
            </a:r>
            <a:r>
              <a:rPr lang="en-US" dirty="0" smtClean="0"/>
              <a:t> </a:t>
            </a:r>
            <a:r>
              <a:rPr lang="en-US" dirty="0" err="1" smtClean="0"/>
              <a:t>događaji</a:t>
            </a:r>
            <a:r>
              <a:rPr lang="en-US" dirty="0" smtClean="0"/>
              <a:t>, </a:t>
            </a:r>
            <a:r>
              <a:rPr lang="en-US" dirty="0" err="1" smtClean="0"/>
              <a:t>političke</a:t>
            </a:r>
            <a:r>
              <a:rPr lang="en-US" dirty="0" smtClean="0"/>
              <a:t> </a:t>
            </a:r>
            <a:r>
              <a:rPr lang="en-US" dirty="0" err="1" smtClean="0"/>
              <a:t>promjene</a:t>
            </a:r>
            <a:r>
              <a:rPr lang="en-US" dirty="0" smtClean="0"/>
              <a:t>, </a:t>
            </a:r>
            <a:r>
              <a:rPr lang="en-US" dirty="0" err="1" smtClean="0"/>
              <a:t>tehnološki</a:t>
            </a:r>
            <a:r>
              <a:rPr lang="en-US" dirty="0" smtClean="0"/>
              <a:t> </a:t>
            </a:r>
            <a:r>
              <a:rPr lang="en-US" dirty="0" err="1" smtClean="0"/>
              <a:t>napredak</a:t>
            </a:r>
            <a:r>
              <a:rPr lang="en-US" dirty="0" smtClean="0"/>
              <a:t>,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, </a:t>
            </a:r>
            <a:r>
              <a:rPr lang="en-US" dirty="0" err="1" smtClean="0"/>
              <a:t>očekivanja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33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Monetarna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politika</a:t>
            </a:r>
            <a:endParaRPr lang="en-US" sz="2800" b="1" u="sng" dirty="0" smtClean="0"/>
          </a:p>
          <a:p>
            <a:pPr marL="0" indent="0">
              <a:buNone/>
            </a:pPr>
            <a:endParaRPr lang="en-US" sz="2800" b="1" u="sng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EKSPANZIVNA </a:t>
            </a:r>
            <a:r>
              <a:rPr lang="en-US" b="1" dirty="0" err="1" smtClean="0"/>
              <a:t>monetarna</a:t>
            </a:r>
            <a:r>
              <a:rPr lang="en-US" b="1" dirty="0" smtClean="0"/>
              <a:t> </a:t>
            </a:r>
            <a:r>
              <a:rPr lang="en-US" b="1" dirty="0" err="1" smtClean="0"/>
              <a:t>politika</a:t>
            </a:r>
            <a:endParaRPr lang="en-US" b="1" dirty="0" smtClean="0"/>
          </a:p>
          <a:p>
            <a:r>
              <a:rPr lang="en-US" sz="2200" dirty="0" err="1" smtClean="0"/>
              <a:t>Povećanje</a:t>
            </a:r>
            <a:r>
              <a:rPr lang="en-US" sz="2200" dirty="0" smtClean="0"/>
              <a:t> </a:t>
            </a:r>
            <a:r>
              <a:rPr lang="en-US" sz="2200" dirty="0" err="1" smtClean="0"/>
              <a:t>nominalne</a:t>
            </a:r>
            <a:r>
              <a:rPr lang="en-US" sz="2200" dirty="0" smtClean="0"/>
              <a:t> </a:t>
            </a:r>
            <a:r>
              <a:rPr lang="en-US" sz="2200" dirty="0" err="1" smtClean="0"/>
              <a:t>ponude</a:t>
            </a:r>
            <a:r>
              <a:rPr lang="en-US" sz="2200" dirty="0" smtClean="0"/>
              <a:t> </a:t>
            </a:r>
            <a:r>
              <a:rPr lang="en-US" sz="2200" dirty="0" err="1" smtClean="0"/>
              <a:t>novca</a:t>
            </a:r>
            <a:r>
              <a:rPr lang="en-US" sz="2200" dirty="0" smtClean="0"/>
              <a:t>, </a:t>
            </a:r>
            <a:r>
              <a:rPr lang="en-US" sz="2200" dirty="0" err="1" smtClean="0"/>
              <a:t>što</a:t>
            </a:r>
            <a:r>
              <a:rPr lang="en-US" sz="2200" dirty="0" smtClean="0"/>
              <a:t> </a:t>
            </a:r>
            <a:r>
              <a:rPr lang="en-US" sz="2200" dirty="0" err="1" smtClean="0"/>
              <a:t>uz</a:t>
            </a:r>
            <a:r>
              <a:rPr lang="en-US" sz="2200" dirty="0" smtClean="0"/>
              <a:t> </a:t>
            </a:r>
            <a:r>
              <a:rPr lang="en-US" sz="2200" dirty="0" err="1" smtClean="0"/>
              <a:t>istu</a:t>
            </a:r>
            <a:r>
              <a:rPr lang="en-US" sz="2200" dirty="0" smtClean="0"/>
              <a:t> </a:t>
            </a:r>
            <a:r>
              <a:rPr lang="en-US" sz="2200" dirty="0" err="1" smtClean="0"/>
              <a:t>razinu</a:t>
            </a:r>
            <a:r>
              <a:rPr lang="en-US" sz="2200" dirty="0" smtClean="0"/>
              <a:t> </a:t>
            </a:r>
            <a:r>
              <a:rPr lang="en-US" sz="2200" dirty="0" err="1" smtClean="0"/>
              <a:t>cijena</a:t>
            </a:r>
            <a:r>
              <a:rPr lang="en-US" sz="2200" dirty="0" smtClean="0"/>
              <a:t> i </a:t>
            </a:r>
            <a:r>
              <a:rPr lang="en-US" sz="2200" dirty="0" err="1" smtClean="0"/>
              <a:t>istu</a:t>
            </a:r>
            <a:r>
              <a:rPr lang="en-US" sz="2200" dirty="0" smtClean="0"/>
              <a:t> </a:t>
            </a:r>
            <a:r>
              <a:rPr lang="en-US" sz="2200" dirty="0" err="1" smtClean="0"/>
              <a:t>potražnju</a:t>
            </a:r>
            <a:r>
              <a:rPr lang="en-US" sz="2200" dirty="0" smtClean="0"/>
              <a:t> </a:t>
            </a:r>
            <a:r>
              <a:rPr lang="en-US" sz="2200" dirty="0" err="1" smtClean="0"/>
              <a:t>za</a:t>
            </a:r>
            <a:r>
              <a:rPr lang="en-US" sz="2200" dirty="0" smtClean="0"/>
              <a:t> </a:t>
            </a:r>
            <a:r>
              <a:rPr lang="en-US" sz="2200" dirty="0" err="1" smtClean="0"/>
              <a:t>novcem</a:t>
            </a:r>
            <a:r>
              <a:rPr lang="en-US" sz="2200" dirty="0" smtClean="0"/>
              <a:t> </a:t>
            </a:r>
            <a:r>
              <a:rPr lang="en-US" sz="2200" dirty="0" err="1" smtClean="0"/>
              <a:t>dovodi</a:t>
            </a:r>
            <a:r>
              <a:rPr lang="en-US" sz="2200" dirty="0" smtClean="0"/>
              <a:t> do </a:t>
            </a:r>
            <a:r>
              <a:rPr lang="en-US" sz="2200" dirty="0" err="1" smtClean="0"/>
              <a:t>pada</a:t>
            </a:r>
            <a:r>
              <a:rPr lang="en-US" sz="2200" dirty="0" smtClean="0"/>
              <a:t> </a:t>
            </a:r>
            <a:r>
              <a:rPr lang="en-US" sz="2200" dirty="0" err="1" smtClean="0"/>
              <a:t>kamatnih</a:t>
            </a:r>
            <a:r>
              <a:rPr lang="en-US" sz="2200" dirty="0" smtClean="0"/>
              <a:t> </a:t>
            </a:r>
            <a:r>
              <a:rPr lang="en-US" sz="2200" dirty="0" err="1" smtClean="0"/>
              <a:t>stopa</a:t>
            </a:r>
            <a:r>
              <a:rPr lang="en-US" sz="2200" dirty="0" smtClean="0"/>
              <a:t> i </a:t>
            </a:r>
            <a:r>
              <a:rPr lang="en-US" sz="2200" dirty="0" err="1" smtClean="0"/>
              <a:t>olakšavanja</a:t>
            </a:r>
            <a:r>
              <a:rPr lang="en-US" sz="2200" dirty="0" smtClean="0"/>
              <a:t> </a:t>
            </a:r>
            <a:r>
              <a:rPr lang="en-US" sz="2200" dirty="0" err="1" smtClean="0"/>
              <a:t>kreditnih</a:t>
            </a:r>
            <a:r>
              <a:rPr lang="en-US" sz="2200" dirty="0" smtClean="0"/>
              <a:t> </a:t>
            </a:r>
            <a:r>
              <a:rPr lang="en-US" sz="2200" dirty="0" err="1" smtClean="0"/>
              <a:t>uvjeta</a:t>
            </a:r>
            <a:endParaRPr lang="en-US" sz="2200" dirty="0" smtClean="0"/>
          </a:p>
          <a:p>
            <a:r>
              <a:rPr lang="en-US" sz="2200" dirty="0" err="1" smtClean="0"/>
              <a:t>Središnja</a:t>
            </a:r>
            <a:r>
              <a:rPr lang="en-US" sz="2200" dirty="0" smtClean="0"/>
              <a:t> </a:t>
            </a:r>
            <a:r>
              <a:rPr lang="en-US" sz="2200" dirty="0" err="1" smtClean="0"/>
              <a:t>banka</a:t>
            </a:r>
            <a:r>
              <a:rPr lang="en-US" sz="2200" dirty="0" smtClean="0"/>
              <a:t> </a:t>
            </a:r>
            <a:r>
              <a:rPr lang="en-US" sz="2200" dirty="0" err="1" smtClean="0"/>
              <a:t>ju</a:t>
            </a:r>
            <a:r>
              <a:rPr lang="en-US" sz="2200" dirty="0" smtClean="0"/>
              <a:t> </a:t>
            </a:r>
            <a:r>
              <a:rPr lang="en-US" sz="2200" dirty="0" err="1" smtClean="0"/>
              <a:t>provodi</a:t>
            </a:r>
            <a:r>
              <a:rPr lang="en-US" sz="2200" dirty="0" smtClean="0"/>
              <a:t>: 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smanjenjem</a:t>
            </a:r>
            <a:r>
              <a:rPr lang="en-US" sz="2000" dirty="0" smtClean="0"/>
              <a:t> </a:t>
            </a:r>
            <a:r>
              <a:rPr lang="en-US" sz="2000" dirty="0" err="1" smtClean="0"/>
              <a:t>stope</a:t>
            </a:r>
            <a:r>
              <a:rPr lang="en-US" sz="2000" dirty="0" smtClean="0"/>
              <a:t> </a:t>
            </a:r>
            <a:r>
              <a:rPr lang="en-US" sz="2000" dirty="0" err="1" smtClean="0"/>
              <a:t>obvezne</a:t>
            </a:r>
            <a:r>
              <a:rPr lang="en-US" sz="2000" dirty="0" smtClean="0"/>
              <a:t> </a:t>
            </a:r>
            <a:r>
              <a:rPr lang="en-US" sz="2000" dirty="0" err="1" smtClean="0"/>
              <a:t>rezerve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smanjenjem</a:t>
            </a:r>
            <a:r>
              <a:rPr lang="en-US" sz="2000" dirty="0" smtClean="0"/>
              <a:t> </a:t>
            </a:r>
            <a:r>
              <a:rPr lang="en-US" sz="2000" dirty="0" err="1" smtClean="0"/>
              <a:t>eskontne</a:t>
            </a:r>
            <a:r>
              <a:rPr lang="en-US" sz="2000" dirty="0" smtClean="0"/>
              <a:t> </a:t>
            </a:r>
            <a:r>
              <a:rPr lang="en-US" sz="2000" dirty="0" err="1" smtClean="0"/>
              <a:t>stope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kupnjom</a:t>
            </a:r>
            <a:r>
              <a:rPr lang="en-US" sz="2000" dirty="0" smtClean="0"/>
              <a:t> </a:t>
            </a:r>
            <a:r>
              <a:rPr lang="en-US" sz="2000" dirty="0" err="1" smtClean="0"/>
              <a:t>državnih</a:t>
            </a:r>
            <a:r>
              <a:rPr lang="en-US" sz="2000" dirty="0" smtClean="0"/>
              <a:t> </a:t>
            </a:r>
            <a:r>
              <a:rPr lang="en-US" sz="2000" dirty="0" err="1" smtClean="0"/>
              <a:t>obveznica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kupovinom</a:t>
            </a:r>
            <a:r>
              <a:rPr lang="en-US" sz="2000" dirty="0" smtClean="0"/>
              <a:t> </a:t>
            </a:r>
            <a:r>
              <a:rPr lang="en-US" sz="2000" dirty="0" err="1" smtClean="0"/>
              <a:t>eura</a:t>
            </a:r>
            <a:r>
              <a:rPr lang="en-US" sz="2000" dirty="0" smtClean="0"/>
              <a:t> </a:t>
            </a:r>
            <a:r>
              <a:rPr lang="en-US" sz="2000" dirty="0" err="1" smtClean="0"/>
              <a:t>na</a:t>
            </a:r>
            <a:r>
              <a:rPr lang="en-US" sz="2000" dirty="0" smtClean="0"/>
              <a:t> </a:t>
            </a:r>
            <a:r>
              <a:rPr lang="en-US" sz="2000" dirty="0" err="1" smtClean="0"/>
              <a:t>deviznom</a:t>
            </a:r>
            <a:r>
              <a:rPr lang="en-US" sz="2000" dirty="0" smtClean="0"/>
              <a:t> </a:t>
            </a:r>
            <a:r>
              <a:rPr lang="en-US" sz="2000" dirty="0" err="1" smtClean="0"/>
              <a:t>tržištu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145" y="2410051"/>
            <a:ext cx="55753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5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b="1" dirty="0"/>
              <a:t>RESTRIKTIVNA </a:t>
            </a:r>
            <a:r>
              <a:rPr lang="en-US" b="1" dirty="0" err="1"/>
              <a:t>monetarna</a:t>
            </a:r>
            <a:r>
              <a:rPr lang="en-US" b="1" dirty="0"/>
              <a:t> </a:t>
            </a:r>
            <a:r>
              <a:rPr lang="en-US" b="1" dirty="0" err="1" smtClean="0"/>
              <a:t>politika</a:t>
            </a:r>
            <a:endParaRPr lang="en-US" b="1" dirty="0" smtClean="0"/>
          </a:p>
          <a:p>
            <a:pPr lvl="1"/>
            <a:r>
              <a:rPr lang="en-US" dirty="0" err="1" smtClean="0"/>
              <a:t>Dovodi</a:t>
            </a:r>
            <a:r>
              <a:rPr lang="en-US" dirty="0" smtClean="0"/>
              <a:t> do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ponude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u </a:t>
            </a:r>
            <a:r>
              <a:rPr lang="en-US" dirty="0" err="1" smtClean="0"/>
              <a:t>zemlji</a:t>
            </a:r>
            <a:r>
              <a:rPr lang="en-US" dirty="0" smtClean="0"/>
              <a:t> (</a:t>
            </a:r>
            <a:r>
              <a:rPr lang="en-US" dirty="0" err="1" smtClean="0"/>
              <a:t>primjerice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stope</a:t>
            </a:r>
            <a:r>
              <a:rPr lang="en-US" dirty="0" smtClean="0"/>
              <a:t> </a:t>
            </a:r>
            <a:r>
              <a:rPr lang="en-US" dirty="0" err="1" smtClean="0"/>
              <a:t>obvezne</a:t>
            </a:r>
            <a:r>
              <a:rPr lang="en-US" dirty="0" smtClean="0"/>
              <a:t> </a:t>
            </a:r>
            <a:r>
              <a:rPr lang="en-US" dirty="0" err="1" smtClean="0"/>
              <a:t>rezerve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Uz</a:t>
            </a:r>
            <a:r>
              <a:rPr lang="en-US" dirty="0" smtClean="0"/>
              <a:t> </a:t>
            </a:r>
            <a:r>
              <a:rPr lang="en-US" dirty="0" err="1" smtClean="0"/>
              <a:t>konstantnu</a:t>
            </a:r>
            <a:r>
              <a:rPr lang="en-US" dirty="0" smtClean="0"/>
              <a:t> </a:t>
            </a:r>
            <a:r>
              <a:rPr lang="en-US" dirty="0" err="1" smtClean="0"/>
              <a:t>potražnju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novcem</a:t>
            </a:r>
            <a:r>
              <a:rPr lang="en-US" dirty="0"/>
              <a:t> </a:t>
            </a:r>
            <a:r>
              <a:rPr lang="en-US" dirty="0" err="1" smtClean="0"/>
              <a:t>dolazi</a:t>
            </a:r>
            <a:r>
              <a:rPr lang="en-US" dirty="0" smtClean="0"/>
              <a:t> do </a:t>
            </a:r>
            <a:r>
              <a:rPr lang="en-US" dirty="0" err="1" smtClean="0"/>
              <a:t>rasta</a:t>
            </a:r>
            <a:r>
              <a:rPr lang="en-US" dirty="0" smtClean="0"/>
              <a:t> </a:t>
            </a:r>
            <a:r>
              <a:rPr lang="en-US" dirty="0" err="1" smtClean="0"/>
              <a:t>kamatnih</a:t>
            </a:r>
            <a:r>
              <a:rPr lang="en-US" dirty="0" smtClean="0"/>
              <a:t> </a:t>
            </a:r>
            <a:r>
              <a:rPr lang="en-US" dirty="0" err="1" smtClean="0"/>
              <a:t>stopa</a:t>
            </a:r>
            <a:endParaRPr lang="en-US" dirty="0"/>
          </a:p>
          <a:p>
            <a:pPr lvl="1"/>
            <a:r>
              <a:rPr lang="en-US" dirty="0" err="1" smtClean="0"/>
              <a:t>Novac</a:t>
            </a:r>
            <a:r>
              <a:rPr lang="en-US" dirty="0" smtClean="0"/>
              <a:t> je </a:t>
            </a:r>
            <a:r>
              <a:rPr lang="en-US" dirty="0" err="1" smtClean="0"/>
              <a:t>postao</a:t>
            </a:r>
            <a:r>
              <a:rPr lang="en-US" dirty="0" smtClean="0"/>
              <a:t> </a:t>
            </a:r>
            <a:r>
              <a:rPr lang="en-US" dirty="0" err="1" smtClean="0"/>
              <a:t>skup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toga </a:t>
            </a:r>
            <a:r>
              <a:rPr lang="en-US" dirty="0" err="1" smtClean="0"/>
              <a:t>padaju</a:t>
            </a:r>
            <a:r>
              <a:rPr lang="en-US" dirty="0" smtClean="0"/>
              <a:t> </a:t>
            </a:r>
            <a:r>
              <a:rPr lang="en-US" dirty="0" err="1" smtClean="0"/>
              <a:t>osobna</a:t>
            </a:r>
            <a:r>
              <a:rPr lang="en-US" dirty="0" smtClean="0"/>
              <a:t> i </a:t>
            </a:r>
            <a:r>
              <a:rPr lang="en-US" dirty="0" err="1" smtClean="0"/>
              <a:t>investicijska</a:t>
            </a:r>
            <a:r>
              <a:rPr lang="en-US" dirty="0" smtClean="0"/>
              <a:t> </a:t>
            </a:r>
            <a:r>
              <a:rPr lang="en-US" dirty="0" err="1" smtClean="0"/>
              <a:t>potrošnja</a:t>
            </a:r>
            <a:r>
              <a:rPr lang="en-US" dirty="0" smtClean="0"/>
              <a:t> (C i I)</a:t>
            </a:r>
          </a:p>
          <a:p>
            <a:pPr lvl="1"/>
            <a:r>
              <a:rPr lang="en-US" dirty="0" err="1" smtClean="0"/>
              <a:t>Pomak</a:t>
            </a:r>
            <a:r>
              <a:rPr lang="en-US" dirty="0" smtClean="0"/>
              <a:t> </a:t>
            </a:r>
            <a:r>
              <a:rPr lang="en-US" dirty="0" err="1" smtClean="0"/>
              <a:t>krivulje</a:t>
            </a:r>
            <a:r>
              <a:rPr lang="en-US" dirty="0" smtClean="0"/>
              <a:t> AD </a:t>
            </a:r>
            <a:r>
              <a:rPr lang="en-US" dirty="0" err="1" smtClean="0"/>
              <a:t>ulijevo</a:t>
            </a:r>
            <a:r>
              <a:rPr lang="en-US" dirty="0" smtClean="0"/>
              <a:t> (</a:t>
            </a:r>
            <a:r>
              <a:rPr lang="en-US" dirty="0" err="1" smtClean="0"/>
              <a:t>sami</a:t>
            </a:r>
            <a:r>
              <a:rPr lang="en-US" dirty="0" smtClean="0"/>
              <a:t> </a:t>
            </a:r>
            <a:r>
              <a:rPr lang="en-US" dirty="0" err="1" smtClean="0"/>
              <a:t>nacrtati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6379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u="sng" dirty="0" err="1" smtClean="0"/>
              <a:t>Fiskalna</a:t>
            </a:r>
            <a:r>
              <a:rPr lang="en-US" sz="2800" b="1" u="sng" dirty="0" smtClean="0"/>
              <a:t> </a:t>
            </a:r>
            <a:r>
              <a:rPr lang="en-US" sz="2800" b="1" u="sng" dirty="0" err="1" smtClean="0"/>
              <a:t>politika</a:t>
            </a:r>
            <a:endParaRPr lang="en-US" sz="2800" b="1" u="sng" dirty="0" smtClean="0"/>
          </a:p>
          <a:p>
            <a:pPr marL="0" indent="0">
              <a:buNone/>
            </a:pPr>
            <a:endParaRPr lang="en-US" b="1" u="sng" dirty="0"/>
          </a:p>
          <a:p>
            <a:pPr marL="457200" indent="-457200">
              <a:buFont typeface="+mj-lt"/>
              <a:buAutoNum type="arabicPeriod"/>
            </a:pPr>
            <a:r>
              <a:rPr lang="en-US" b="1" dirty="0" smtClean="0"/>
              <a:t>EKSPANZIVNA </a:t>
            </a:r>
            <a:r>
              <a:rPr lang="en-US" b="1" dirty="0" err="1" smtClean="0"/>
              <a:t>fiskalna</a:t>
            </a:r>
            <a:r>
              <a:rPr lang="en-US" b="1" dirty="0" smtClean="0"/>
              <a:t> </a:t>
            </a:r>
            <a:r>
              <a:rPr lang="en-US" b="1" dirty="0" err="1" smtClean="0"/>
              <a:t>politika</a:t>
            </a:r>
            <a:endParaRPr lang="en-US" b="1" dirty="0" smtClean="0"/>
          </a:p>
          <a:p>
            <a:pPr lvl="1"/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državnih</a:t>
            </a:r>
            <a:r>
              <a:rPr lang="en-US" dirty="0" smtClean="0"/>
              <a:t> </a:t>
            </a:r>
            <a:r>
              <a:rPr lang="en-US" dirty="0" err="1" smtClean="0"/>
              <a:t>izdataka</a:t>
            </a:r>
            <a:r>
              <a:rPr lang="en-US" dirty="0" smtClean="0"/>
              <a:t> G</a:t>
            </a:r>
          </a:p>
          <a:p>
            <a:pPr lvl="2"/>
            <a:r>
              <a:rPr lang="en-US" dirty="0" smtClean="0">
                <a:sym typeface="Wingdings"/>
              </a:rPr>
              <a:t>G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>
                <a:sym typeface="Wingdings"/>
              </a:rPr>
              <a:t>AD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endParaRPr lang="en-US" dirty="0" smtClean="0"/>
          </a:p>
          <a:p>
            <a:pPr lvl="1"/>
            <a:r>
              <a:rPr lang="en-US" dirty="0" err="1" smtClean="0"/>
              <a:t>Smanjenje</a:t>
            </a:r>
            <a:r>
              <a:rPr lang="en-US" dirty="0" smtClean="0"/>
              <a:t> </a:t>
            </a:r>
            <a:r>
              <a:rPr lang="en-US" dirty="0" err="1" smtClean="0"/>
              <a:t>neto</a:t>
            </a:r>
            <a:r>
              <a:rPr lang="en-US" dirty="0" smtClean="0"/>
              <a:t> </a:t>
            </a:r>
            <a:r>
              <a:rPr lang="en-US" dirty="0" err="1" smtClean="0"/>
              <a:t>poreza</a:t>
            </a:r>
            <a:r>
              <a:rPr lang="en-US" dirty="0" smtClean="0"/>
              <a:t> (</a:t>
            </a:r>
            <a:r>
              <a:rPr lang="en-US" dirty="0" err="1" smtClean="0"/>
              <a:t>porezi</a:t>
            </a:r>
            <a:r>
              <a:rPr lang="en-US" dirty="0" smtClean="0"/>
              <a:t> minus </a:t>
            </a:r>
            <a:r>
              <a:rPr lang="en-US" dirty="0" err="1" smtClean="0"/>
              <a:t>transferi</a:t>
            </a:r>
            <a:r>
              <a:rPr lang="en-US" dirty="0" smtClean="0"/>
              <a:t>)</a:t>
            </a:r>
          </a:p>
          <a:p>
            <a:pPr lvl="2"/>
            <a:r>
              <a:rPr lang="en-US" dirty="0">
                <a:sym typeface="Wingdings"/>
              </a:rPr>
              <a:t>T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 </a:t>
            </a:r>
            <a:r>
              <a:rPr lang="en-US" dirty="0" err="1" smtClean="0">
                <a:sym typeface="Wingdings"/>
              </a:rPr>
              <a:t>Yd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>
                <a:sym typeface="Wingdings"/>
              </a:rPr>
              <a:t>C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smtClean="0">
                <a:sym typeface="Wingdings"/>
              </a:rPr>
              <a:t>AD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</a:t>
            </a:r>
          </a:p>
          <a:p>
            <a:pPr lvl="1"/>
            <a:endParaRPr lang="en-US" dirty="0">
              <a:latin typeface="Wingdings"/>
              <a:ea typeface="Wingdings"/>
              <a:cs typeface="Wingdings"/>
              <a:sym typeface="Wingdings"/>
            </a:endParaRPr>
          </a:p>
          <a:p>
            <a:pPr lvl="1"/>
            <a:r>
              <a:rPr lang="en-US" dirty="0" err="1" smtClean="0">
                <a:ea typeface="Wingdings"/>
                <a:cs typeface="Wingdings"/>
                <a:sym typeface="Wingdings"/>
              </a:rPr>
              <a:t>Rezultat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je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isti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kao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i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na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 </a:t>
            </a:r>
            <a:r>
              <a:rPr lang="en-US" dirty="0" err="1" smtClean="0">
                <a:ea typeface="Wingdings"/>
                <a:cs typeface="Wingdings"/>
                <a:sym typeface="Wingdings"/>
              </a:rPr>
              <a:t>grafu</a:t>
            </a:r>
            <a:r>
              <a:rPr lang="en-US" dirty="0">
                <a:ea typeface="Wingdings"/>
                <a:cs typeface="Wingdings"/>
                <a:sym typeface="Wingdings"/>
              </a:rPr>
              <a:t> </a:t>
            </a:r>
            <a:r>
              <a:rPr lang="en-US" dirty="0" smtClean="0">
                <a:ea typeface="Wingdings"/>
                <a:cs typeface="Wingdings"/>
                <a:sym typeface="Wingdings"/>
              </a:rPr>
              <a:t>1.3.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16993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27044</TotalTime>
  <Words>1180</Words>
  <Application>Microsoft Macintosh PowerPoint</Application>
  <PresentationFormat>On-screen Show (4:3)</PresentationFormat>
  <Paragraphs>153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Newsprint</vt:lpstr>
      <vt:lpstr>1. Agregatna potražnja, ponuda i makroekonomska ravnoteža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Agregatna potražnja, ponuda i makroekonomska ravnoteža</dc:title>
  <dc:creator>Denis Sablic</dc:creator>
  <cp:lastModifiedBy>Denis Sablic</cp:lastModifiedBy>
  <cp:revision>100</cp:revision>
  <dcterms:created xsi:type="dcterms:W3CDTF">2014-03-19T14:40:30Z</dcterms:created>
  <dcterms:modified xsi:type="dcterms:W3CDTF">2014-05-22T14:05:02Z</dcterms:modified>
</cp:coreProperties>
</file>